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43"/>
  </p:notesMasterIdLst>
  <p:handoutMasterIdLst>
    <p:handoutMasterId r:id="rId44"/>
  </p:handoutMasterIdLst>
  <p:sldIdLst>
    <p:sldId id="825" r:id="rId2"/>
    <p:sldId id="645" r:id="rId3"/>
    <p:sldId id="819" r:id="rId4"/>
    <p:sldId id="650" r:id="rId5"/>
    <p:sldId id="679" r:id="rId6"/>
    <p:sldId id="681" r:id="rId7"/>
    <p:sldId id="792" r:id="rId8"/>
    <p:sldId id="550" r:id="rId9"/>
    <p:sldId id="563" r:id="rId10"/>
    <p:sldId id="642" r:id="rId11"/>
    <p:sldId id="555" r:id="rId12"/>
    <p:sldId id="436" r:id="rId13"/>
    <p:sldId id="466" r:id="rId14"/>
    <p:sldId id="666" r:id="rId15"/>
    <p:sldId id="884" r:id="rId16"/>
    <p:sldId id="263" r:id="rId17"/>
    <p:sldId id="2704" r:id="rId18"/>
    <p:sldId id="854" r:id="rId19"/>
    <p:sldId id="575" r:id="rId20"/>
    <p:sldId id="855" r:id="rId21"/>
    <p:sldId id="559" r:id="rId22"/>
    <p:sldId id="712" r:id="rId23"/>
    <p:sldId id="319" r:id="rId24"/>
    <p:sldId id="802" r:id="rId25"/>
    <p:sldId id="390" r:id="rId26"/>
    <p:sldId id="373" r:id="rId27"/>
    <p:sldId id="457" r:id="rId28"/>
    <p:sldId id="775" r:id="rId29"/>
    <p:sldId id="669" r:id="rId30"/>
    <p:sldId id="369" r:id="rId31"/>
    <p:sldId id="350" r:id="rId32"/>
    <p:sldId id="352" r:id="rId33"/>
    <p:sldId id="359" r:id="rId34"/>
    <p:sldId id="353" r:id="rId35"/>
    <p:sldId id="701" r:id="rId36"/>
    <p:sldId id="730" r:id="rId37"/>
    <p:sldId id="852" r:id="rId38"/>
    <p:sldId id="356" r:id="rId39"/>
    <p:sldId id="508" r:id="rId40"/>
    <p:sldId id="338" r:id="rId41"/>
    <p:sldId id="731" r:id="rId4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DAAA"/>
    <a:srgbClr val="6BE277"/>
    <a:srgbClr val="C6F3C9"/>
    <a:srgbClr val="8DFC8B"/>
    <a:srgbClr val="8CFA8A"/>
    <a:srgbClr val="F78FAB"/>
    <a:srgbClr val="FFFE8C"/>
    <a:srgbClr val="8AD8F8"/>
    <a:srgbClr val="E1840A"/>
    <a:srgbClr val="558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6082"/>
    <p:restoredTop sz="96973"/>
  </p:normalViewPr>
  <p:slideViewPr>
    <p:cSldViewPr snapToGrid="0" snapToObjects="1">
      <p:cViewPr varScale="1">
        <p:scale>
          <a:sx n="101" d="100"/>
          <a:sy n="101" d="100"/>
        </p:scale>
        <p:origin x="232" y="688"/>
      </p:cViewPr>
      <p:guideLst>
        <p:guide orient="horz" pos="2183"/>
        <p:guide pos="3817"/>
      </p:guideLst>
    </p:cSldViewPr>
  </p:slideViewPr>
  <p:outlineViewPr>
    <p:cViewPr>
      <p:scale>
        <a:sx n="100" d="100"/>
        <a:sy n="100" d="100"/>
      </p:scale>
      <p:origin x="-32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D840B-9F7C-4E49-B218-C8059252214C}" type="datetimeFigureOut">
              <a:rPr lang="de-DE" smtClean="0"/>
              <a:t>23.09.19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592E5-19B0-0C49-A073-E27259200B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05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B0456-DC59-4F4E-B8EF-E8889F425ABC}" type="datetimeFigureOut">
              <a:rPr lang="de-DE" smtClean="0"/>
              <a:t>23.09.19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411CC-F959-E748-8F1A-DB19957A51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87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411CC-F959-E748-8F1A-DB19957A515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349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411CC-F959-E748-8F1A-DB19957A515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3647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52F9-6D3C-A048-B670-FDC39F38DCF1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045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52F9-6D3C-A048-B670-FDC39F38DCF1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134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411CC-F959-E748-8F1A-DB19957A515A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7258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Akzeptanz nur über Gefühle</a:t>
            </a:r>
          </a:p>
          <a:p>
            <a:r>
              <a:rPr lang="de-DE" dirty="0"/>
              <a:t>Besser sein als MIV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52F9-6D3C-A048-B670-FDC39F38DCF1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097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3FCC-B7E8-5743-A8B9-9810DD2235E6}" type="datetimeFigureOut">
              <a:rPr lang="de-DE" smtClean="0"/>
              <a:t>23.09.19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82CAC-79BC-4C41-8EE6-158CB1C9F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6764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3FCC-B7E8-5743-A8B9-9810DD2235E6}" type="datetimeFigureOut">
              <a:rPr lang="de-DE" smtClean="0"/>
              <a:t>23.09.19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82CAC-79BC-4C41-8EE6-158CB1C9F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904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3FCC-B7E8-5743-A8B9-9810DD2235E6}" type="datetimeFigureOut">
              <a:rPr lang="de-DE" smtClean="0"/>
              <a:t>23.09.19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82CAC-79BC-4C41-8EE6-158CB1C9F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124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0" y="6410283"/>
            <a:ext cx="1422400" cy="329184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8262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609600" y="1462186"/>
            <a:ext cx="10972800" cy="4626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noProof="0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6"/>
          </p:nvPr>
        </p:nvSpPr>
        <p:spPr>
          <a:xfrm>
            <a:off x="609600" y="6114141"/>
            <a:ext cx="10972800" cy="2190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17"/>
          <p:cNvSpPr>
            <a:spLocks noGrp="1"/>
          </p:cNvSpPr>
          <p:nvPr>
            <p:ph type="body" sz="quarter" idx="24"/>
          </p:nvPr>
        </p:nvSpPr>
        <p:spPr>
          <a:xfrm>
            <a:off x="609602" y="582308"/>
            <a:ext cx="3854725" cy="279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Fußzeilenplatzhalter 1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fld id="{F0204B19-A083-455A-A73B-3AEFCA71A2EA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7" name="Datumsplatzhalter 16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18.09.2019</a:t>
            </a:r>
          </a:p>
        </p:txBody>
      </p:sp>
    </p:spTree>
    <p:extLst>
      <p:ext uri="{BB962C8B-B14F-4D97-AF65-F5344CB8AC3E}">
        <p14:creationId xmlns:p14="http://schemas.microsoft.com/office/powerpoint/2010/main" val="391518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3FCC-B7E8-5743-A8B9-9810DD2235E6}" type="datetimeFigureOut">
              <a:rPr lang="de-DE" smtClean="0"/>
              <a:t>23.09.19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82CAC-79BC-4C41-8EE6-158CB1C9F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071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3FCC-B7E8-5743-A8B9-9810DD2235E6}" type="datetimeFigureOut">
              <a:rPr lang="de-DE" smtClean="0"/>
              <a:t>23.09.19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82CAC-79BC-4C41-8EE6-158CB1C9F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245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3FCC-B7E8-5743-A8B9-9810DD2235E6}" type="datetimeFigureOut">
              <a:rPr lang="de-DE" smtClean="0"/>
              <a:t>23.09.19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82CAC-79BC-4C41-8EE6-158CB1C9F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47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3FCC-B7E8-5743-A8B9-9810DD2235E6}" type="datetimeFigureOut">
              <a:rPr lang="de-DE" smtClean="0"/>
              <a:t>23.09.19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82CAC-79BC-4C41-8EE6-158CB1C9F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118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3FCC-B7E8-5743-A8B9-9810DD2235E6}" type="datetimeFigureOut">
              <a:rPr lang="de-DE" smtClean="0"/>
              <a:t>23.09.19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82CAC-79BC-4C41-8EE6-158CB1C9F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179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3FCC-B7E8-5743-A8B9-9810DD2235E6}" type="datetimeFigureOut">
              <a:rPr lang="de-DE" smtClean="0"/>
              <a:t>23.09.19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82CAC-79BC-4C41-8EE6-158CB1C9F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0019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3FCC-B7E8-5743-A8B9-9810DD2235E6}" type="datetimeFigureOut">
              <a:rPr lang="de-DE" smtClean="0"/>
              <a:t>23.09.19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82CAC-79BC-4C41-8EE6-158CB1C9F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72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3FCC-B7E8-5743-A8B9-9810DD2235E6}" type="datetimeFigureOut">
              <a:rPr lang="de-DE" smtClean="0"/>
              <a:t>23.09.19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82CAC-79BC-4C41-8EE6-158CB1C9F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00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3FCC-B7E8-5743-A8B9-9810DD2235E6}" type="datetimeFigureOut">
              <a:rPr lang="de-DE" smtClean="0"/>
              <a:t>23.09.19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82CAC-79BC-4C41-8EE6-158CB1C9F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47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2" r:id="rId12"/>
    <p:sldLayoutId id="21474837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3" Type="http://schemas.microsoft.com/office/2007/relationships/hdphoto" Target="../media/hdphoto1.wdp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6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24" Type="http://schemas.microsoft.com/office/2007/relationships/hdphoto" Target="../media/hdphoto2.wdp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23" Type="http://schemas.openxmlformats.org/officeDocument/2006/relationships/image" Target="../media/image55.png"/><Relationship Id="rId10" Type="http://schemas.openxmlformats.org/officeDocument/2006/relationships/image" Target="../media/image43.png"/><Relationship Id="rId19" Type="http://schemas.openxmlformats.org/officeDocument/2006/relationships/image" Target="../media/image52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Relationship Id="rId2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emf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svg"/><Relationship Id="rId18" Type="http://schemas.openxmlformats.org/officeDocument/2006/relationships/image" Target="../media/image45.png"/><Relationship Id="rId3" Type="http://schemas.openxmlformats.org/officeDocument/2006/relationships/image" Target="../media/image60.png"/><Relationship Id="rId21" Type="http://schemas.openxmlformats.org/officeDocument/2006/relationships/image" Target="../media/image71.svg"/><Relationship Id="rId7" Type="http://schemas.openxmlformats.org/officeDocument/2006/relationships/image" Target="../media/image62.svg"/><Relationship Id="rId12" Type="http://schemas.openxmlformats.org/officeDocument/2006/relationships/image" Target="../media/image51.png"/><Relationship Id="rId17" Type="http://schemas.openxmlformats.org/officeDocument/2006/relationships/image" Target="../media/image69.svg"/><Relationship Id="rId2" Type="http://schemas.openxmlformats.org/officeDocument/2006/relationships/image" Target="../media/image1.png"/><Relationship Id="rId16" Type="http://schemas.openxmlformats.org/officeDocument/2006/relationships/image" Target="../media/image41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2.svg"/><Relationship Id="rId10" Type="http://schemas.openxmlformats.org/officeDocument/2006/relationships/image" Target="../media/image65.png"/><Relationship Id="rId19" Type="http://schemas.openxmlformats.org/officeDocument/2006/relationships/image" Target="../media/image70.svg"/><Relationship Id="rId4" Type="http://schemas.openxmlformats.org/officeDocument/2006/relationships/image" Target="../media/image57.png"/><Relationship Id="rId9" Type="http://schemas.openxmlformats.org/officeDocument/2006/relationships/image" Target="../media/image64.svg"/><Relationship Id="rId14" Type="http://schemas.openxmlformats.org/officeDocument/2006/relationships/image" Target="../media/image47.png"/><Relationship Id="rId22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9.svg"/><Relationship Id="rId3" Type="http://schemas.openxmlformats.org/officeDocument/2006/relationships/image" Target="../media/image4.jpg"/><Relationship Id="rId7" Type="http://schemas.openxmlformats.org/officeDocument/2006/relationships/image" Target="../media/image70.sv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71.svg"/><Relationship Id="rId5" Type="http://schemas.openxmlformats.org/officeDocument/2006/relationships/image" Target="../media/image6.png"/><Relationship Id="rId15" Type="http://schemas.openxmlformats.org/officeDocument/2006/relationships/image" Target="../media/image74.tiff"/><Relationship Id="rId10" Type="http://schemas.openxmlformats.org/officeDocument/2006/relationships/image" Target="../media/image49.png"/><Relationship Id="rId4" Type="http://schemas.openxmlformats.org/officeDocument/2006/relationships/image" Target="../media/image3.jpg"/><Relationship Id="rId9" Type="http://schemas.openxmlformats.org/officeDocument/2006/relationships/image" Target="../media/image68.svg"/><Relationship Id="rId14" Type="http://schemas.openxmlformats.org/officeDocument/2006/relationships/image" Target="../media/image73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45.png"/><Relationship Id="rId18" Type="http://schemas.openxmlformats.org/officeDocument/2006/relationships/image" Target="../media/image77.JP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12" Type="http://schemas.openxmlformats.org/officeDocument/2006/relationships/image" Target="../media/image71.svg"/><Relationship Id="rId17" Type="http://schemas.openxmlformats.org/officeDocument/2006/relationships/image" Target="../media/image76.jpeg"/><Relationship Id="rId2" Type="http://schemas.openxmlformats.org/officeDocument/2006/relationships/image" Target="../media/image75.emf"/><Relationship Id="rId16" Type="http://schemas.openxmlformats.org/officeDocument/2006/relationships/image" Target="../media/image72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49.png"/><Relationship Id="rId5" Type="http://schemas.openxmlformats.org/officeDocument/2006/relationships/image" Target="../media/image3.jpg"/><Relationship Id="rId15" Type="http://schemas.openxmlformats.org/officeDocument/2006/relationships/image" Target="../media/image53.png"/><Relationship Id="rId10" Type="http://schemas.openxmlformats.org/officeDocument/2006/relationships/image" Target="../media/image69.svg"/><Relationship Id="rId4" Type="http://schemas.openxmlformats.org/officeDocument/2006/relationships/image" Target="../media/image4.jpg"/><Relationship Id="rId9" Type="http://schemas.openxmlformats.org/officeDocument/2006/relationships/image" Target="../media/image41.png"/><Relationship Id="rId14" Type="http://schemas.openxmlformats.org/officeDocument/2006/relationships/image" Target="../media/image7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82.jp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emf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33.png"/><Relationship Id="rId4" Type="http://schemas.openxmlformats.org/officeDocument/2006/relationships/image" Target="../media/image90.png"/><Relationship Id="rId9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emf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08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113.JPG"/><Relationship Id="rId7" Type="http://schemas.openxmlformats.org/officeDocument/2006/relationships/image" Target="../media/image1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10" Type="http://schemas.openxmlformats.org/officeDocument/2006/relationships/image" Target="../media/image118.JPG"/><Relationship Id="rId4" Type="http://schemas.openxmlformats.org/officeDocument/2006/relationships/image" Target="../media/image114.png"/><Relationship Id="rId9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jp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tiff"/><Relationship Id="rId11" Type="http://schemas.openxmlformats.org/officeDocument/2006/relationships/image" Target="../media/image17.png"/><Relationship Id="rId5" Type="http://schemas.openxmlformats.org/officeDocument/2006/relationships/image" Target="../media/image5.jpg"/><Relationship Id="rId10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>
              <a:hlinkClick r:id="" action="ppaction://hlinkshowjump?jump=lastslideviewed"/>
            </p:cNvPr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600" dirty="0"/>
                <a:t>Das übergeordnete Ziel: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841A5A5E-DF06-B143-A624-3E310C566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573" y="210895"/>
            <a:ext cx="9704934" cy="68580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D20AA6F2-1EAB-894F-B2A8-650985E8FDA9}"/>
              </a:ext>
            </a:extLst>
          </p:cNvPr>
          <p:cNvSpPr/>
          <p:nvPr/>
        </p:nvSpPr>
        <p:spPr>
          <a:xfrm>
            <a:off x="-6185377" y="7560164"/>
            <a:ext cx="1614387" cy="369332"/>
          </a:xfrm>
          <a:prstGeom prst="ellipse">
            <a:avLst/>
          </a:prstGeom>
          <a:solidFill>
            <a:srgbClr val="FFC000">
              <a:alpha val="35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4936A98-D042-2C4B-B95E-CE7124CE7951}"/>
              </a:ext>
            </a:extLst>
          </p:cNvPr>
          <p:cNvSpPr txBox="1"/>
          <p:nvPr/>
        </p:nvSpPr>
        <p:spPr>
          <a:xfrm>
            <a:off x="8738843" y="1776659"/>
            <a:ext cx="3306012" cy="37264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de-DE" sz="3200" dirty="0">
                <a:solidFill>
                  <a:srgbClr val="4372C4"/>
                </a:solidFill>
              </a:rPr>
              <a:t>Das Münsterland bekommt </a:t>
            </a:r>
          </a:p>
          <a:p>
            <a:pPr algn="ctr"/>
            <a:r>
              <a:rPr lang="de-DE" sz="3200" dirty="0">
                <a:solidFill>
                  <a:srgbClr val="4372C4"/>
                </a:solidFill>
              </a:rPr>
              <a:t>das beste Schnellbussystem in </a:t>
            </a:r>
          </a:p>
          <a:p>
            <a:pPr algn="ctr"/>
            <a:r>
              <a:rPr lang="de-DE" sz="3200" dirty="0">
                <a:solidFill>
                  <a:srgbClr val="4372C4"/>
                </a:solidFill>
              </a:rPr>
              <a:t>Deutschland!</a:t>
            </a:r>
          </a:p>
          <a:p>
            <a:pPr algn="ctr"/>
            <a:r>
              <a:rPr lang="de-DE" sz="3200" dirty="0">
                <a:solidFill>
                  <a:srgbClr val="4372C4"/>
                </a:solidFill>
              </a:rPr>
              <a:t>(Blaupause)</a:t>
            </a:r>
          </a:p>
        </p:txBody>
      </p:sp>
    </p:spTree>
    <p:extLst>
      <p:ext uri="{BB962C8B-B14F-4D97-AF65-F5344CB8AC3E}">
        <p14:creationId xmlns:p14="http://schemas.microsoft.com/office/powerpoint/2010/main" val="2813331364"/>
      </p:ext>
    </p:extLst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>
              <a:hlinkClick r:id="" action="ppaction://noaction"/>
            </p:cNvPr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600" dirty="0"/>
                <a:t>Achse: Betriebsmodell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07348B69-3AE3-A642-AB50-A1DBA951B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88" y="172292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D022066-3CC7-034C-A957-51920B484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88" y="39454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4EDC114-F1CC-BF4A-AF3B-029708D90EEF}"/>
              </a:ext>
            </a:extLst>
          </p:cNvPr>
          <p:cNvGrpSpPr/>
          <p:nvPr/>
        </p:nvGrpSpPr>
        <p:grpSpPr>
          <a:xfrm>
            <a:off x="339822" y="2468861"/>
            <a:ext cx="13610956" cy="4203788"/>
            <a:chOff x="339822" y="2468861"/>
            <a:chExt cx="13403100" cy="3362770"/>
          </a:xfrm>
        </p:grpSpPr>
        <p:pic>
          <p:nvPicPr>
            <p:cNvPr id="1026" name="Picture 2" descr="X90 Bestand">
              <a:extLst>
                <a:ext uri="{FF2B5EF4-FFF2-40B4-BE49-F238E27FC236}">
                  <a16:creationId xmlns:a16="http://schemas.microsoft.com/office/drawing/2014/main" id="{20627026-61BE-2D4B-94B3-E8EF6AA3C5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822" y="2468861"/>
              <a:ext cx="4324285" cy="2821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" name="Picture 1" descr="X90 Konzept">
              <a:extLst>
                <a:ext uri="{FF2B5EF4-FFF2-40B4-BE49-F238E27FC236}">
                  <a16:creationId xmlns:a16="http://schemas.microsoft.com/office/drawing/2014/main" id="{8E090ECF-43F6-F045-B96C-26F434286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828" y="2468861"/>
              <a:ext cx="4283682" cy="2862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4E18B9B1-365C-2646-99B7-EA32D1C58B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13" y="5308411"/>
              <a:ext cx="410046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Abb.: Verbindungsschema heute 	                    	</a:t>
              </a:r>
              <a:endPara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">
              <a:extLst>
                <a:ext uri="{FF2B5EF4-FFF2-40B4-BE49-F238E27FC236}">
                  <a16:creationId xmlns:a16="http://schemas.microsoft.com/office/drawing/2014/main" id="{9D220197-FA43-894F-A628-023693B68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7600" y="5369765"/>
              <a:ext cx="1033532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	                    	Abb.: Verbindungsschema nach Konzept</a:t>
              </a:r>
              <a:endPara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28" name="Tabelle 27">
            <a:extLst>
              <a:ext uri="{FF2B5EF4-FFF2-40B4-BE49-F238E27FC236}">
                <a16:creationId xmlns:a16="http://schemas.microsoft.com/office/drawing/2014/main" id="{E13DDC0F-9972-5D46-AB87-A2A385FE89CE}"/>
              </a:ext>
            </a:extLst>
          </p:cNvPr>
          <p:cNvGraphicFramePr>
            <a:graphicFrameLocks noGrp="1"/>
          </p:cNvGraphicFramePr>
          <p:nvPr/>
        </p:nvGraphicFramePr>
        <p:xfrm>
          <a:off x="226422" y="966564"/>
          <a:ext cx="11841390" cy="14031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66777">
                  <a:extLst>
                    <a:ext uri="{9D8B030D-6E8A-4147-A177-3AD203B41FA5}">
                      <a16:colId xmlns:a16="http://schemas.microsoft.com/office/drawing/2014/main" val="2069536119"/>
                    </a:ext>
                  </a:extLst>
                </a:gridCol>
                <a:gridCol w="1531991">
                  <a:extLst>
                    <a:ext uri="{9D8B030D-6E8A-4147-A177-3AD203B41FA5}">
                      <a16:colId xmlns:a16="http://schemas.microsoft.com/office/drawing/2014/main" val="2209629074"/>
                    </a:ext>
                  </a:extLst>
                </a:gridCol>
                <a:gridCol w="1533193">
                  <a:extLst>
                    <a:ext uri="{9D8B030D-6E8A-4147-A177-3AD203B41FA5}">
                      <a16:colId xmlns:a16="http://schemas.microsoft.com/office/drawing/2014/main" val="3487752370"/>
                    </a:ext>
                  </a:extLst>
                </a:gridCol>
                <a:gridCol w="2554520">
                  <a:extLst>
                    <a:ext uri="{9D8B030D-6E8A-4147-A177-3AD203B41FA5}">
                      <a16:colId xmlns:a16="http://schemas.microsoft.com/office/drawing/2014/main" val="3231210682"/>
                    </a:ext>
                  </a:extLst>
                </a:gridCol>
                <a:gridCol w="2854909">
                  <a:extLst>
                    <a:ext uri="{9D8B030D-6E8A-4147-A177-3AD203B41FA5}">
                      <a16:colId xmlns:a16="http://schemas.microsoft.com/office/drawing/2014/main" val="1966556261"/>
                    </a:ext>
                  </a:extLst>
                </a:gridCol>
              </a:tblGrid>
              <a:tr h="565473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Relation </a:t>
                      </a:r>
                      <a:endParaRPr lang="de-D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S90 </a:t>
                      </a:r>
                      <a:endParaRPr lang="de-DE" sz="1100"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heute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X90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Fahrzeitgewinn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PKW laut google maps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1322703"/>
                  </a:ext>
                </a:extLst>
              </a:tr>
              <a:tr h="27217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Olfen – Münster, Bült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75 min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58 min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17 min / 23%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46 min 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4937410"/>
                  </a:ext>
                </a:extLst>
              </a:tr>
              <a:tr h="565473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Lüdinghausen, </a:t>
                      </a:r>
                      <a:r>
                        <a:rPr lang="de-DE" sz="1200" dirty="0" err="1">
                          <a:effectLst/>
                        </a:rPr>
                        <a:t>Busbf</a:t>
                      </a:r>
                      <a:r>
                        <a:rPr lang="de-DE" sz="1200" dirty="0">
                          <a:effectLst/>
                        </a:rPr>
                        <a:t>. – Münster, </a:t>
                      </a:r>
                      <a:r>
                        <a:rPr lang="de-DE" sz="1200" dirty="0" err="1">
                          <a:effectLst/>
                        </a:rPr>
                        <a:t>Bült</a:t>
                      </a:r>
                      <a:endParaRPr lang="de-D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51 min</a:t>
                      </a:r>
                      <a:endParaRPr lang="de-D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45 min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6 min / 12%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37 min</a:t>
                      </a:r>
                      <a:endParaRPr lang="de-D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4393603"/>
                  </a:ext>
                </a:extLst>
              </a:tr>
            </a:tbl>
          </a:graphicData>
        </a:graphic>
      </p:graphicFrame>
      <p:sp>
        <p:nvSpPr>
          <p:cNvPr id="29" name="Rectangle 1">
            <a:extLst>
              <a:ext uri="{FF2B5EF4-FFF2-40B4-BE49-F238E27FC236}">
                <a16:creationId xmlns:a16="http://schemas.microsoft.com/office/drawing/2014/main" id="{BADF9165-2C1C-FC42-BDD7-C2C3158FD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51" y="623328"/>
            <a:ext cx="118953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Abb. Fahrzeitvergleich </a:t>
            </a:r>
            <a:r>
              <a:rPr lang="de-DE" altLang="de-DE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vor und nach den Maßnahmen in der Fläche ( </a:t>
            </a:r>
            <a:r>
              <a:rPr lang="de-DE" altLang="de-DE" sz="1600" dirty="0"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ohne Maßnahmen auf der Autobahn und in Münster </a:t>
            </a:r>
            <a:r>
              <a:rPr lang="de-DE" altLang="de-DE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endParaRPr kumimoji="0" lang="de-DE" alt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394232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>
            <a:extLst>
              <a:ext uri="{FF2B5EF4-FFF2-40B4-BE49-F238E27FC236}">
                <a16:creationId xmlns:a16="http://schemas.microsoft.com/office/drawing/2014/main" id="{9D2669E6-30C0-A24A-A926-F097E59ED528}"/>
              </a:ext>
            </a:extLst>
          </p:cNvPr>
          <p:cNvSpPr/>
          <p:nvPr/>
        </p:nvSpPr>
        <p:spPr>
          <a:xfrm rot="5400000">
            <a:off x="7361674" y="2608287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F4C2782-9B63-6A40-95C9-D7C96DC200FE}"/>
              </a:ext>
            </a:extLst>
          </p:cNvPr>
          <p:cNvSpPr/>
          <p:nvPr/>
        </p:nvSpPr>
        <p:spPr>
          <a:xfrm>
            <a:off x="7395808" y="1105281"/>
            <a:ext cx="165782" cy="17082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2EE5644-D49D-5D40-BBC5-49606D28EC1A}"/>
              </a:ext>
            </a:extLst>
          </p:cNvPr>
          <p:cNvSpPr/>
          <p:nvPr/>
        </p:nvSpPr>
        <p:spPr>
          <a:xfrm>
            <a:off x="7312917" y="1302890"/>
            <a:ext cx="165782" cy="17082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6C421F2-5C20-1C46-B77C-18EBCDB8FD55}"/>
              </a:ext>
            </a:extLst>
          </p:cNvPr>
          <p:cNvSpPr/>
          <p:nvPr/>
        </p:nvSpPr>
        <p:spPr>
          <a:xfrm>
            <a:off x="7171401" y="1473714"/>
            <a:ext cx="165782" cy="17082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30C3159-F731-CB4D-BD43-7AF6FEF7CC12}"/>
              </a:ext>
            </a:extLst>
          </p:cNvPr>
          <p:cNvSpPr/>
          <p:nvPr/>
        </p:nvSpPr>
        <p:spPr>
          <a:xfrm>
            <a:off x="7092602" y="1700821"/>
            <a:ext cx="165782" cy="17082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804301D-E77F-424B-855B-1BE6147606C8}"/>
              </a:ext>
            </a:extLst>
          </p:cNvPr>
          <p:cNvSpPr/>
          <p:nvPr/>
        </p:nvSpPr>
        <p:spPr>
          <a:xfrm>
            <a:off x="5167572" y="3465514"/>
            <a:ext cx="703837" cy="6437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>
              <a:hlinkClick r:id="" action="ppaction://hlinkshowjump?jump=lastslideviewed"/>
            </p:cNvPr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600" dirty="0"/>
                <a:t>Mobilpunkte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reihandform 5">
            <a:extLst>
              <a:ext uri="{FF2B5EF4-FFF2-40B4-BE49-F238E27FC236}">
                <a16:creationId xmlns:a16="http://schemas.microsoft.com/office/drawing/2014/main" id="{D3A34325-5F1B-6246-B011-467500E10C60}"/>
              </a:ext>
            </a:extLst>
          </p:cNvPr>
          <p:cNvSpPr/>
          <p:nvPr/>
        </p:nvSpPr>
        <p:spPr>
          <a:xfrm>
            <a:off x="5874327" y="831269"/>
            <a:ext cx="1967346" cy="2729344"/>
          </a:xfrm>
          <a:custGeom>
            <a:avLst/>
            <a:gdLst>
              <a:gd name="connsiteX0" fmla="*/ 96982 w 1454728"/>
              <a:gd name="connsiteY0" fmla="*/ 0 h 3713018"/>
              <a:gd name="connsiteX1" fmla="*/ 0 w 1454728"/>
              <a:gd name="connsiteY1" fmla="*/ 651163 h 3713018"/>
              <a:gd name="connsiteX2" fmla="*/ 443346 w 1454728"/>
              <a:gd name="connsiteY2" fmla="*/ 1551709 h 3713018"/>
              <a:gd name="connsiteX3" fmla="*/ 1011382 w 1454728"/>
              <a:gd name="connsiteY3" fmla="*/ 2826327 h 3713018"/>
              <a:gd name="connsiteX4" fmla="*/ 1454728 w 1454728"/>
              <a:gd name="connsiteY4" fmla="*/ 3713018 h 3713018"/>
              <a:gd name="connsiteX0" fmla="*/ 96982 w 1967346"/>
              <a:gd name="connsiteY0" fmla="*/ 0 h 3089563"/>
              <a:gd name="connsiteX1" fmla="*/ 0 w 1967346"/>
              <a:gd name="connsiteY1" fmla="*/ 651163 h 3089563"/>
              <a:gd name="connsiteX2" fmla="*/ 443346 w 1967346"/>
              <a:gd name="connsiteY2" fmla="*/ 1551709 h 3089563"/>
              <a:gd name="connsiteX3" fmla="*/ 1011382 w 1967346"/>
              <a:gd name="connsiteY3" fmla="*/ 2826327 h 3089563"/>
              <a:gd name="connsiteX4" fmla="*/ 1967346 w 1967346"/>
              <a:gd name="connsiteY4" fmla="*/ 3089563 h 3089563"/>
              <a:gd name="connsiteX0" fmla="*/ 83128 w 1967346"/>
              <a:gd name="connsiteY0" fmla="*/ 0 h 2729344"/>
              <a:gd name="connsiteX1" fmla="*/ 0 w 1967346"/>
              <a:gd name="connsiteY1" fmla="*/ 290944 h 2729344"/>
              <a:gd name="connsiteX2" fmla="*/ 443346 w 1967346"/>
              <a:gd name="connsiteY2" fmla="*/ 1191490 h 2729344"/>
              <a:gd name="connsiteX3" fmla="*/ 1011382 w 1967346"/>
              <a:gd name="connsiteY3" fmla="*/ 2466108 h 2729344"/>
              <a:gd name="connsiteX4" fmla="*/ 1967346 w 1967346"/>
              <a:gd name="connsiteY4" fmla="*/ 2729344 h 272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346" h="2729344">
                <a:moveTo>
                  <a:pt x="83128" y="0"/>
                </a:moveTo>
                <a:lnTo>
                  <a:pt x="0" y="290944"/>
                </a:lnTo>
                <a:lnTo>
                  <a:pt x="443346" y="1191490"/>
                </a:lnTo>
                <a:lnTo>
                  <a:pt x="1011382" y="2466108"/>
                </a:lnTo>
                <a:lnTo>
                  <a:pt x="1967346" y="2729344"/>
                </a:lnTo>
              </a:path>
            </a:pathLst>
          </a:cu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AC1D271-0332-0349-9D90-B0A0E8E912C8}"/>
              </a:ext>
            </a:extLst>
          </p:cNvPr>
          <p:cNvSpPr/>
          <p:nvPr/>
        </p:nvSpPr>
        <p:spPr>
          <a:xfrm>
            <a:off x="21308765" y="-577205"/>
            <a:ext cx="165782" cy="17082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C6CA815-DC37-4644-95A6-370A714BB4EB}"/>
              </a:ext>
            </a:extLst>
          </p:cNvPr>
          <p:cNvSpPr/>
          <p:nvPr/>
        </p:nvSpPr>
        <p:spPr>
          <a:xfrm>
            <a:off x="4294909" y="831268"/>
            <a:ext cx="3546764" cy="583276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E5DF5EAB-60B6-2548-BF0C-10D674FA95B1}"/>
              </a:ext>
            </a:extLst>
          </p:cNvPr>
          <p:cNvSpPr txBox="1"/>
          <p:nvPr/>
        </p:nvSpPr>
        <p:spPr>
          <a:xfrm>
            <a:off x="5996191" y="858994"/>
            <a:ext cx="116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Münster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E145582E-B2D9-C440-B381-0A0B77EB10C6}"/>
              </a:ext>
            </a:extLst>
          </p:cNvPr>
          <p:cNvSpPr txBox="1"/>
          <p:nvPr/>
        </p:nvSpPr>
        <p:spPr>
          <a:xfrm>
            <a:off x="4253196" y="846626"/>
            <a:ext cx="116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Kreis Coe</a:t>
            </a: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8D722FB5-1A89-2A4C-A022-1CF52074B9CA}"/>
              </a:ext>
            </a:extLst>
          </p:cNvPr>
          <p:cNvSpPr/>
          <p:nvPr/>
        </p:nvSpPr>
        <p:spPr>
          <a:xfrm>
            <a:off x="240632" y="831268"/>
            <a:ext cx="3801979" cy="5832767"/>
          </a:xfrm>
          <a:prstGeom prst="rect">
            <a:avLst/>
          </a:prstGeom>
          <a:noFill/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76BA5F11-02B5-6042-A2EB-6E83AE8B2531}"/>
              </a:ext>
            </a:extLst>
          </p:cNvPr>
          <p:cNvSpPr/>
          <p:nvPr/>
        </p:nvSpPr>
        <p:spPr>
          <a:xfrm>
            <a:off x="8169542" y="846626"/>
            <a:ext cx="3801979" cy="5832767"/>
          </a:xfrm>
          <a:prstGeom prst="rect">
            <a:avLst/>
          </a:prstGeom>
          <a:noFill/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62" name="Grafik 61">
            <a:extLst>
              <a:ext uri="{FF2B5EF4-FFF2-40B4-BE49-F238E27FC236}">
                <a16:creationId xmlns:a16="http://schemas.microsoft.com/office/drawing/2014/main" id="{48D83888-99D6-FB44-A8B9-A5CF3B02F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29" y="869297"/>
            <a:ext cx="3770282" cy="581009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6DC044B-2232-BA47-8CD7-C2ACFE6652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68"/>
          <a:stretch/>
        </p:blipFill>
        <p:spPr>
          <a:xfrm>
            <a:off x="8169542" y="837583"/>
            <a:ext cx="3799062" cy="5841810"/>
          </a:xfrm>
          <a:prstGeom prst="rect">
            <a:avLst/>
          </a:prstGeom>
        </p:spPr>
      </p:pic>
      <p:sp>
        <p:nvSpPr>
          <p:cNvPr id="60" name="Pfeil nach rechts 59">
            <a:extLst>
              <a:ext uri="{FF2B5EF4-FFF2-40B4-BE49-F238E27FC236}">
                <a16:creationId xmlns:a16="http://schemas.microsoft.com/office/drawing/2014/main" id="{6B82A65B-95E2-DF47-99B3-D0416949B852}"/>
              </a:ext>
            </a:extLst>
          </p:cNvPr>
          <p:cNvSpPr/>
          <p:nvPr/>
        </p:nvSpPr>
        <p:spPr>
          <a:xfrm rot="10800000">
            <a:off x="3909693" y="3465513"/>
            <a:ext cx="457859" cy="349247"/>
          </a:xfrm>
          <a:prstGeom prst="right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1" name="Pfeil nach rechts 60">
            <a:extLst>
              <a:ext uri="{FF2B5EF4-FFF2-40B4-BE49-F238E27FC236}">
                <a16:creationId xmlns:a16="http://schemas.microsoft.com/office/drawing/2014/main" id="{2B36067C-50AB-AD49-B6C2-C0009D7AEE6C}"/>
              </a:ext>
            </a:extLst>
          </p:cNvPr>
          <p:cNvSpPr/>
          <p:nvPr/>
        </p:nvSpPr>
        <p:spPr>
          <a:xfrm rot="10800000">
            <a:off x="7776678" y="3452049"/>
            <a:ext cx="457859" cy="349247"/>
          </a:xfrm>
          <a:prstGeom prst="rightArrow">
            <a:avLst/>
          </a:prstGeom>
          <a:solidFill>
            <a:srgbClr val="6BE27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F01BA91-30AB-7942-B336-880DBFD78B06}"/>
              </a:ext>
            </a:extLst>
          </p:cNvPr>
          <p:cNvGrpSpPr/>
          <p:nvPr/>
        </p:nvGrpSpPr>
        <p:grpSpPr>
          <a:xfrm>
            <a:off x="269412" y="1031292"/>
            <a:ext cx="2057637" cy="1476618"/>
            <a:chOff x="3637080" y="2193560"/>
            <a:chExt cx="3850047" cy="2582327"/>
          </a:xfrm>
        </p:grpSpPr>
        <p:pic>
          <p:nvPicPr>
            <p:cNvPr id="46" name="Bild 1">
              <a:extLst>
                <a:ext uri="{FF2B5EF4-FFF2-40B4-BE49-F238E27FC236}">
                  <a16:creationId xmlns:a16="http://schemas.microsoft.com/office/drawing/2014/main" id="{A288FD4B-79AA-3641-BBD9-D9021BD63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800" y="2193560"/>
              <a:ext cx="2582327" cy="2582327"/>
            </a:xfrm>
            <a:prstGeom prst="rect">
              <a:avLst/>
            </a:prstGeom>
          </p:spPr>
        </p:pic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BAFB2BAD-9A62-1D4B-801F-76B4639C3489}"/>
                </a:ext>
              </a:extLst>
            </p:cNvPr>
            <p:cNvSpPr txBox="1"/>
            <p:nvPr/>
          </p:nvSpPr>
          <p:spPr>
            <a:xfrm rot="20349562">
              <a:off x="3637080" y="3770331"/>
              <a:ext cx="2272269" cy="8073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55F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Linie</a:t>
              </a:r>
            </a:p>
          </p:txBody>
        </p:sp>
        <p:sp>
          <p:nvSpPr>
            <p:cNvPr id="65" name="Freihandform 64">
              <a:extLst>
                <a:ext uri="{FF2B5EF4-FFF2-40B4-BE49-F238E27FC236}">
                  <a16:creationId xmlns:a16="http://schemas.microsoft.com/office/drawing/2014/main" id="{3C1436DD-3954-7641-900F-F95272FDA155}"/>
                </a:ext>
              </a:extLst>
            </p:cNvPr>
            <p:cNvSpPr/>
            <p:nvPr/>
          </p:nvSpPr>
          <p:spPr>
            <a:xfrm rot="21076437">
              <a:off x="4451038" y="3688426"/>
              <a:ext cx="1829841" cy="725214"/>
            </a:xfrm>
            <a:custGeom>
              <a:avLst/>
              <a:gdLst>
                <a:gd name="connsiteX0" fmla="*/ 0 w 2105891"/>
                <a:gd name="connsiteY0" fmla="*/ 886690 h 886690"/>
                <a:gd name="connsiteX1" fmla="*/ 2105891 w 2105891"/>
                <a:gd name="connsiteY1" fmla="*/ 0 h 886690"/>
                <a:gd name="connsiteX2" fmla="*/ 2105891 w 2105891"/>
                <a:gd name="connsiteY2" fmla="*/ 0 h 88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5891" h="886690">
                  <a:moveTo>
                    <a:pt x="0" y="886690"/>
                  </a:moveTo>
                  <a:lnTo>
                    <a:pt x="2105891" y="0"/>
                  </a:lnTo>
                  <a:lnTo>
                    <a:pt x="2105891" y="0"/>
                  </a:lnTo>
                </a:path>
              </a:pathLst>
            </a:custGeom>
            <a:noFill/>
            <a:ln w="38100">
              <a:solidFill>
                <a:srgbClr val="F58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Bogen 65">
              <a:extLst>
                <a:ext uri="{FF2B5EF4-FFF2-40B4-BE49-F238E27FC236}">
                  <a16:creationId xmlns:a16="http://schemas.microsoft.com/office/drawing/2014/main" id="{47993FB7-B751-A34F-93B8-98F8447934B9}"/>
                </a:ext>
              </a:extLst>
            </p:cNvPr>
            <p:cNvSpPr/>
            <p:nvPr/>
          </p:nvSpPr>
          <p:spPr>
            <a:xfrm rot="14336380">
              <a:off x="4595974" y="2864891"/>
              <a:ext cx="1040338" cy="2754320"/>
            </a:xfrm>
            <a:prstGeom prst="arc">
              <a:avLst>
                <a:gd name="adj1" fmla="val 18052161"/>
                <a:gd name="adj2" fmla="val 14193051"/>
              </a:avLst>
            </a:prstGeom>
            <a:solidFill>
              <a:srgbClr val="00B050">
                <a:alpha val="65000"/>
              </a:srgb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668A4FFD-6EAF-F648-B9F7-2AF4CDD0B3E6}"/>
              </a:ext>
            </a:extLst>
          </p:cNvPr>
          <p:cNvGrpSpPr/>
          <p:nvPr/>
        </p:nvGrpSpPr>
        <p:grpSpPr>
          <a:xfrm>
            <a:off x="4294909" y="3172247"/>
            <a:ext cx="3941086" cy="3211667"/>
            <a:chOff x="3679938" y="1431909"/>
            <a:chExt cx="4864351" cy="3790505"/>
          </a:xfrm>
        </p:grpSpPr>
        <p:pic>
          <p:nvPicPr>
            <p:cNvPr id="73" name="Bild 1">
              <a:extLst>
                <a:ext uri="{FF2B5EF4-FFF2-40B4-BE49-F238E27FC236}">
                  <a16:creationId xmlns:a16="http://schemas.microsoft.com/office/drawing/2014/main" id="{1E2ADC8C-6066-3A45-9ECB-3DDFC6CBF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800" y="2193560"/>
              <a:ext cx="2582327" cy="2582327"/>
            </a:xfrm>
            <a:prstGeom prst="rect">
              <a:avLst/>
            </a:prstGeom>
          </p:spPr>
        </p:pic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B9658A75-D0AD-794E-A27B-B05B80FACD6D}"/>
                </a:ext>
              </a:extLst>
            </p:cNvPr>
            <p:cNvSpPr txBox="1"/>
            <p:nvPr/>
          </p:nvSpPr>
          <p:spPr>
            <a:xfrm rot="20349562">
              <a:off x="3679938" y="4142156"/>
              <a:ext cx="118138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>
                  <a:ln>
                    <a:noFill/>
                  </a:ln>
                  <a:solidFill>
                    <a:srgbClr val="355F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Linie</a:t>
              </a:r>
              <a:endPara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ihandform 75">
              <a:extLst>
                <a:ext uri="{FF2B5EF4-FFF2-40B4-BE49-F238E27FC236}">
                  <a16:creationId xmlns:a16="http://schemas.microsoft.com/office/drawing/2014/main" id="{23F452FF-3A5E-2745-A037-882B16AB8172}"/>
                </a:ext>
              </a:extLst>
            </p:cNvPr>
            <p:cNvSpPr/>
            <p:nvPr/>
          </p:nvSpPr>
          <p:spPr>
            <a:xfrm rot="21076437">
              <a:off x="4451037" y="3688426"/>
              <a:ext cx="1829841" cy="725213"/>
            </a:xfrm>
            <a:custGeom>
              <a:avLst/>
              <a:gdLst>
                <a:gd name="connsiteX0" fmla="*/ 0 w 2105891"/>
                <a:gd name="connsiteY0" fmla="*/ 886690 h 886690"/>
                <a:gd name="connsiteX1" fmla="*/ 2105891 w 2105891"/>
                <a:gd name="connsiteY1" fmla="*/ 0 h 886690"/>
                <a:gd name="connsiteX2" fmla="*/ 2105891 w 2105891"/>
                <a:gd name="connsiteY2" fmla="*/ 0 h 88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5891" h="886690">
                  <a:moveTo>
                    <a:pt x="0" y="886690"/>
                  </a:moveTo>
                  <a:lnTo>
                    <a:pt x="2105891" y="0"/>
                  </a:lnTo>
                  <a:lnTo>
                    <a:pt x="2105891" y="0"/>
                  </a:lnTo>
                </a:path>
              </a:pathLst>
            </a:custGeom>
            <a:noFill/>
            <a:ln w="38100">
              <a:solidFill>
                <a:srgbClr val="F58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Bogen 76">
              <a:extLst>
                <a:ext uri="{FF2B5EF4-FFF2-40B4-BE49-F238E27FC236}">
                  <a16:creationId xmlns:a16="http://schemas.microsoft.com/office/drawing/2014/main" id="{DBC96AD7-19C4-234D-9197-0175E073BCA2}"/>
                </a:ext>
              </a:extLst>
            </p:cNvPr>
            <p:cNvSpPr/>
            <p:nvPr/>
          </p:nvSpPr>
          <p:spPr>
            <a:xfrm rot="14336380">
              <a:off x="4595975" y="2864892"/>
              <a:ext cx="1040338" cy="2754320"/>
            </a:xfrm>
            <a:prstGeom prst="arc">
              <a:avLst>
                <a:gd name="adj1" fmla="val 18052161"/>
                <a:gd name="adj2" fmla="val 14193051"/>
              </a:avLst>
            </a:prstGeom>
            <a:solidFill>
              <a:srgbClr val="00B050">
                <a:alpha val="65000"/>
              </a:srgb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8" name="Bild 15">
              <a:extLst>
                <a:ext uri="{FF2B5EF4-FFF2-40B4-BE49-F238E27FC236}">
                  <a16:creationId xmlns:a16="http://schemas.microsoft.com/office/drawing/2014/main" id="{8A95564E-DC46-6E4B-AE12-0D5293456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1606" y="1431909"/>
              <a:ext cx="4632683" cy="3790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861977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-61050" y="-36645"/>
            <a:ext cx="12387126" cy="685800"/>
            <a:chOff x="-35469" y="-33606"/>
            <a:chExt cx="12387126" cy="685800"/>
          </a:xfrm>
        </p:grpSpPr>
        <p:sp>
          <p:nvSpPr>
            <p:cNvPr id="12" name="Rechteck 11"/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MoMa</a:t>
              </a:r>
              <a:r>
                <a:rPr kumimoji="0" lang="de-DE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Mobilpunkt &amp; zentraler Dienstleistungspunkt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ung 9"/>
          <p:cNvGrpSpPr/>
          <p:nvPr/>
        </p:nvGrpSpPr>
        <p:grpSpPr>
          <a:xfrm>
            <a:off x="210832" y="30568"/>
            <a:ext cx="6277861" cy="7335640"/>
            <a:chOff x="-413853" y="208143"/>
            <a:chExt cx="6277861" cy="7335640"/>
          </a:xfrm>
        </p:grpSpPr>
        <p:sp>
          <p:nvSpPr>
            <p:cNvPr id="31" name="Bogen 30"/>
            <p:cNvSpPr/>
            <p:nvPr/>
          </p:nvSpPr>
          <p:spPr>
            <a:xfrm rot="10309837">
              <a:off x="2213458" y="3904265"/>
              <a:ext cx="1418805" cy="3639518"/>
            </a:xfrm>
            <a:prstGeom prst="arc">
              <a:avLst>
                <a:gd name="adj1" fmla="val 19631125"/>
                <a:gd name="adj2" fmla="val 12765346"/>
              </a:avLst>
            </a:prstGeom>
            <a:solidFill>
              <a:srgbClr val="6BE277">
                <a:alpha val="41176"/>
              </a:srgb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 rot="20349562">
              <a:off x="208565" y="4554696"/>
              <a:ext cx="118138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55F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Linie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2401746" y="5824364"/>
              <a:ext cx="209652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55F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Fuß- Rad-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55F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Autoverkehr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55F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 demand</a:t>
              </a:r>
            </a:p>
          </p:txBody>
        </p:sp>
        <p:sp>
          <p:nvSpPr>
            <p:cNvPr id="34" name="Textfeld 33"/>
            <p:cNvSpPr txBox="1"/>
            <p:nvPr/>
          </p:nvSpPr>
          <p:spPr>
            <a:xfrm rot="688929">
              <a:off x="-413853" y="3193875"/>
              <a:ext cx="2096526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>
                  <a:ln>
                    <a:noFill/>
                  </a:ln>
                  <a:solidFill>
                    <a:srgbClr val="355F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stationäre Angebote</a:t>
              </a:r>
              <a:endPara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218124" y="2485581"/>
              <a:ext cx="2755030" cy="2758657"/>
            </a:xfrm>
            <a:prstGeom prst="ellipse">
              <a:avLst/>
            </a:prstGeom>
            <a:noFill/>
            <a:ln w="38100">
              <a:solidFill>
                <a:srgbClr val="42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Bogen 34"/>
            <p:cNvSpPr/>
            <p:nvPr/>
          </p:nvSpPr>
          <p:spPr>
            <a:xfrm rot="14336380">
              <a:off x="966832" y="3245076"/>
              <a:ext cx="1040338" cy="2754320"/>
            </a:xfrm>
            <a:prstGeom prst="arc">
              <a:avLst>
                <a:gd name="adj1" fmla="val 18052161"/>
                <a:gd name="adj2" fmla="val 14193051"/>
              </a:avLst>
            </a:prstGeom>
            <a:solidFill>
              <a:srgbClr val="00B050">
                <a:alpha val="65000"/>
              </a:srgb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Bogen 39"/>
            <p:cNvSpPr/>
            <p:nvPr/>
          </p:nvSpPr>
          <p:spPr>
            <a:xfrm rot="19047281">
              <a:off x="1242311" y="1519031"/>
              <a:ext cx="1040338" cy="2725108"/>
            </a:xfrm>
            <a:prstGeom prst="arc">
              <a:avLst>
                <a:gd name="adj1" fmla="val 18052161"/>
                <a:gd name="adj2" fmla="val 14193051"/>
              </a:avLst>
            </a:prstGeom>
            <a:solidFill>
              <a:schemeClr val="accent2">
                <a:alpha val="41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Bogen 40"/>
            <p:cNvSpPr/>
            <p:nvPr/>
          </p:nvSpPr>
          <p:spPr>
            <a:xfrm rot="1305853">
              <a:off x="2546865" y="1267912"/>
              <a:ext cx="1040338" cy="2725108"/>
            </a:xfrm>
            <a:prstGeom prst="arc">
              <a:avLst>
                <a:gd name="adj1" fmla="val 18052161"/>
                <a:gd name="adj2" fmla="val 14193051"/>
              </a:avLst>
            </a:prstGeom>
            <a:solidFill>
              <a:schemeClr val="accent2">
                <a:alpha val="41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 rot="17712756">
              <a:off x="2513418" y="854146"/>
              <a:ext cx="212300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55F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regionaler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55F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Handel</a:t>
              </a:r>
            </a:p>
          </p:txBody>
        </p:sp>
        <p:sp>
          <p:nvSpPr>
            <p:cNvPr id="44" name="Textfeld 43"/>
            <p:cNvSpPr txBox="1"/>
            <p:nvPr/>
          </p:nvSpPr>
          <p:spPr>
            <a:xfrm rot="3103468">
              <a:off x="-284024" y="1410416"/>
              <a:ext cx="212300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55F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regionale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55F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Dienstleister</a:t>
              </a:r>
            </a:p>
          </p:txBody>
        </p:sp>
        <p:sp>
          <p:nvSpPr>
            <p:cNvPr id="66" name="Bogen 65"/>
            <p:cNvSpPr/>
            <p:nvPr/>
          </p:nvSpPr>
          <p:spPr>
            <a:xfrm rot="16608373">
              <a:off x="815786" y="2354529"/>
              <a:ext cx="1040338" cy="2725108"/>
            </a:xfrm>
            <a:prstGeom prst="arc">
              <a:avLst>
                <a:gd name="adj1" fmla="val 18052161"/>
                <a:gd name="adj2" fmla="val 14193051"/>
              </a:avLst>
            </a:prstGeom>
            <a:solidFill>
              <a:schemeClr val="accent2">
                <a:alpha val="41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feld 66"/>
            <p:cNvSpPr txBox="1"/>
            <p:nvPr/>
          </p:nvSpPr>
          <p:spPr>
            <a:xfrm rot="2434593">
              <a:off x="4052423" y="5134207"/>
              <a:ext cx="118138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55F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Kunden</a:t>
              </a:r>
            </a:p>
          </p:txBody>
        </p:sp>
        <p:sp>
          <p:nvSpPr>
            <p:cNvPr id="65" name="Bogen 64"/>
            <p:cNvSpPr/>
            <p:nvPr/>
          </p:nvSpPr>
          <p:spPr>
            <a:xfrm rot="7514105">
              <a:off x="3206626" y="3116585"/>
              <a:ext cx="1675245" cy="3639518"/>
            </a:xfrm>
            <a:prstGeom prst="arc">
              <a:avLst>
                <a:gd name="adj1" fmla="val 19631125"/>
                <a:gd name="adj2" fmla="val 12765346"/>
              </a:avLst>
            </a:prstGeom>
            <a:solidFill>
              <a:schemeClr val="tx1">
                <a:lumMod val="75000"/>
                <a:lumOff val="25000"/>
                <a:alpha val="41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Bogen 23">
              <a:extLst>
                <a:ext uri="{FF2B5EF4-FFF2-40B4-BE49-F238E27FC236}">
                  <a16:creationId xmlns:a16="http://schemas.microsoft.com/office/drawing/2014/main" id="{D120EAB4-B412-BC42-B6FF-9EF29654A248}"/>
                </a:ext>
              </a:extLst>
            </p:cNvPr>
            <p:cNvSpPr/>
            <p:nvPr/>
          </p:nvSpPr>
          <p:spPr>
            <a:xfrm rot="3782889">
              <a:off x="3359455" y="1825142"/>
              <a:ext cx="1040338" cy="2754320"/>
            </a:xfrm>
            <a:prstGeom prst="arc">
              <a:avLst>
                <a:gd name="adj1" fmla="val 18052161"/>
                <a:gd name="adj2" fmla="val 14193051"/>
              </a:avLst>
            </a:prstGeom>
            <a:solidFill>
              <a:srgbClr val="00B050">
                <a:alpha val="65000"/>
              </a:srgb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ihandform 24">
              <a:extLst>
                <a:ext uri="{FF2B5EF4-FFF2-40B4-BE49-F238E27FC236}">
                  <a16:creationId xmlns:a16="http://schemas.microsoft.com/office/drawing/2014/main" id="{25F0E813-45FA-F04D-8A31-1C9FB96E79F6}"/>
                </a:ext>
              </a:extLst>
            </p:cNvPr>
            <p:cNvSpPr/>
            <p:nvPr/>
          </p:nvSpPr>
          <p:spPr>
            <a:xfrm rot="21076437">
              <a:off x="2605173" y="3017057"/>
              <a:ext cx="1829841" cy="725214"/>
            </a:xfrm>
            <a:custGeom>
              <a:avLst/>
              <a:gdLst>
                <a:gd name="connsiteX0" fmla="*/ 0 w 2105891"/>
                <a:gd name="connsiteY0" fmla="*/ 886690 h 886690"/>
                <a:gd name="connsiteX1" fmla="*/ 2105891 w 2105891"/>
                <a:gd name="connsiteY1" fmla="*/ 0 h 886690"/>
                <a:gd name="connsiteX2" fmla="*/ 2105891 w 2105891"/>
                <a:gd name="connsiteY2" fmla="*/ 0 h 88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5891" h="886690">
                  <a:moveTo>
                    <a:pt x="0" y="886690"/>
                  </a:moveTo>
                  <a:lnTo>
                    <a:pt x="2105891" y="0"/>
                  </a:lnTo>
                  <a:lnTo>
                    <a:pt x="2105891" y="0"/>
                  </a:lnTo>
                </a:path>
              </a:pathLst>
            </a:custGeom>
            <a:noFill/>
            <a:ln w="38100">
              <a:solidFill>
                <a:srgbClr val="F58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ihandform 5"/>
            <p:cNvSpPr/>
            <p:nvPr/>
          </p:nvSpPr>
          <p:spPr>
            <a:xfrm rot="21076437">
              <a:off x="937349" y="3999514"/>
              <a:ext cx="1829841" cy="725214"/>
            </a:xfrm>
            <a:custGeom>
              <a:avLst/>
              <a:gdLst>
                <a:gd name="connsiteX0" fmla="*/ 0 w 2105891"/>
                <a:gd name="connsiteY0" fmla="*/ 886690 h 886690"/>
                <a:gd name="connsiteX1" fmla="*/ 2105891 w 2105891"/>
                <a:gd name="connsiteY1" fmla="*/ 0 h 886690"/>
                <a:gd name="connsiteX2" fmla="*/ 2105891 w 2105891"/>
                <a:gd name="connsiteY2" fmla="*/ 0 h 88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5891" h="886690">
                  <a:moveTo>
                    <a:pt x="0" y="886690"/>
                  </a:moveTo>
                  <a:lnTo>
                    <a:pt x="2105891" y="0"/>
                  </a:lnTo>
                  <a:lnTo>
                    <a:pt x="2105891" y="0"/>
                  </a:lnTo>
                </a:path>
              </a:pathLst>
            </a:custGeom>
            <a:noFill/>
            <a:ln w="38100">
              <a:solidFill>
                <a:srgbClr val="F58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extfeld 37"/>
          <p:cNvSpPr txBox="1"/>
          <p:nvPr/>
        </p:nvSpPr>
        <p:spPr>
          <a:xfrm>
            <a:off x="6709710" y="1200697"/>
            <a:ext cx="4638751" cy="5632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Aufgabe: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Umsteigen komfortabel gestalten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Kunde im Mittelpunkt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warm, trocken, Internet, Dienste, Informationen, ...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behindertengerecht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Mittelpunkt örtlicher Verkehre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möglichst zentral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zusätzliches Modul: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Zentraler Austauschpunkt mit örtlicher Wirtschaft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Dienstleistern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lokalen Diensten vor Ort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355F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Bild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82" y="1566221"/>
            <a:ext cx="4632683" cy="379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80510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-61050" y="-36645"/>
            <a:ext cx="12387126" cy="685800"/>
            <a:chOff x="-35469" y="-33606"/>
            <a:chExt cx="12387126" cy="685800"/>
          </a:xfrm>
        </p:grpSpPr>
        <p:sp>
          <p:nvSpPr>
            <p:cNvPr id="12" name="Rechteck 11"/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Wege für Bioprodukte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1" r="2850" b="13312"/>
          <a:stretch/>
        </p:blipFill>
        <p:spPr>
          <a:xfrm>
            <a:off x="-305839" y="529052"/>
            <a:ext cx="12596446" cy="6358889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2" t="14108" r="12590" b="13491"/>
          <a:stretch/>
        </p:blipFill>
        <p:spPr>
          <a:xfrm>
            <a:off x="4690154" y="3600723"/>
            <a:ext cx="386861" cy="382182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000" y="1987420"/>
            <a:ext cx="530085" cy="443946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930" y="1802697"/>
            <a:ext cx="530085" cy="443946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86" y="1007416"/>
            <a:ext cx="530085" cy="443946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930" y="5658778"/>
            <a:ext cx="530085" cy="443946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74" y="10310140"/>
            <a:ext cx="530085" cy="443946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52" y="5430277"/>
            <a:ext cx="530085" cy="443946"/>
          </a:xfrm>
          <a:prstGeom prst="rect">
            <a:avLst/>
          </a:prstGeom>
        </p:spPr>
      </p:pic>
      <p:sp>
        <p:nvSpPr>
          <p:cNvPr id="6" name="Freihandform 5"/>
          <p:cNvSpPr/>
          <p:nvPr/>
        </p:nvSpPr>
        <p:spPr>
          <a:xfrm>
            <a:off x="2822713" y="1378226"/>
            <a:ext cx="4333461" cy="4346713"/>
          </a:xfrm>
          <a:custGeom>
            <a:avLst/>
            <a:gdLst>
              <a:gd name="connsiteX0" fmla="*/ 2756452 w 4333461"/>
              <a:gd name="connsiteY0" fmla="*/ 1577009 h 4346713"/>
              <a:gd name="connsiteX1" fmla="*/ 2690191 w 4333461"/>
              <a:gd name="connsiteY1" fmla="*/ 1033670 h 4346713"/>
              <a:gd name="connsiteX2" fmla="*/ 1484244 w 4333461"/>
              <a:gd name="connsiteY2" fmla="*/ 861391 h 4346713"/>
              <a:gd name="connsiteX3" fmla="*/ 0 w 4333461"/>
              <a:gd name="connsiteY3" fmla="*/ 0 h 4346713"/>
              <a:gd name="connsiteX4" fmla="*/ 1457739 w 4333461"/>
              <a:gd name="connsiteY4" fmla="*/ 4346713 h 4346713"/>
              <a:gd name="connsiteX5" fmla="*/ 4333461 w 4333461"/>
              <a:gd name="connsiteY5" fmla="*/ 4227444 h 4346713"/>
              <a:gd name="connsiteX6" fmla="*/ 2955235 w 4333461"/>
              <a:gd name="connsiteY6" fmla="*/ 1789044 h 4346713"/>
              <a:gd name="connsiteX0" fmla="*/ 2597426 w 4333461"/>
              <a:gd name="connsiteY0" fmla="*/ 2054087 h 4346713"/>
              <a:gd name="connsiteX1" fmla="*/ 2690191 w 4333461"/>
              <a:gd name="connsiteY1" fmla="*/ 1033670 h 4346713"/>
              <a:gd name="connsiteX2" fmla="*/ 1484244 w 4333461"/>
              <a:gd name="connsiteY2" fmla="*/ 861391 h 4346713"/>
              <a:gd name="connsiteX3" fmla="*/ 0 w 4333461"/>
              <a:gd name="connsiteY3" fmla="*/ 0 h 4346713"/>
              <a:gd name="connsiteX4" fmla="*/ 1457739 w 4333461"/>
              <a:gd name="connsiteY4" fmla="*/ 4346713 h 4346713"/>
              <a:gd name="connsiteX5" fmla="*/ 4333461 w 4333461"/>
              <a:gd name="connsiteY5" fmla="*/ 4227444 h 4346713"/>
              <a:gd name="connsiteX6" fmla="*/ 2955235 w 4333461"/>
              <a:gd name="connsiteY6" fmla="*/ 1789044 h 4346713"/>
              <a:gd name="connsiteX0" fmla="*/ 2597426 w 4333461"/>
              <a:gd name="connsiteY0" fmla="*/ 2054087 h 4346713"/>
              <a:gd name="connsiteX1" fmla="*/ 2690191 w 4333461"/>
              <a:gd name="connsiteY1" fmla="*/ 1033670 h 4346713"/>
              <a:gd name="connsiteX2" fmla="*/ 1484244 w 4333461"/>
              <a:gd name="connsiteY2" fmla="*/ 861391 h 4346713"/>
              <a:gd name="connsiteX3" fmla="*/ 0 w 4333461"/>
              <a:gd name="connsiteY3" fmla="*/ 0 h 4346713"/>
              <a:gd name="connsiteX4" fmla="*/ 1457739 w 4333461"/>
              <a:gd name="connsiteY4" fmla="*/ 4346713 h 4346713"/>
              <a:gd name="connsiteX5" fmla="*/ 4333461 w 4333461"/>
              <a:gd name="connsiteY5" fmla="*/ 4227444 h 4346713"/>
              <a:gd name="connsiteX6" fmla="*/ 2902226 w 4333461"/>
              <a:gd name="connsiteY6" fmla="*/ 2345636 h 4346713"/>
              <a:gd name="connsiteX0" fmla="*/ 2597426 w 4333461"/>
              <a:gd name="connsiteY0" fmla="*/ 2054087 h 4346713"/>
              <a:gd name="connsiteX1" fmla="*/ 2690191 w 4333461"/>
              <a:gd name="connsiteY1" fmla="*/ 1033670 h 4346713"/>
              <a:gd name="connsiteX2" fmla="*/ 1484244 w 4333461"/>
              <a:gd name="connsiteY2" fmla="*/ 861391 h 4346713"/>
              <a:gd name="connsiteX3" fmla="*/ 0 w 4333461"/>
              <a:gd name="connsiteY3" fmla="*/ 0 h 4346713"/>
              <a:gd name="connsiteX4" fmla="*/ 1457739 w 4333461"/>
              <a:gd name="connsiteY4" fmla="*/ 4346713 h 4346713"/>
              <a:gd name="connsiteX5" fmla="*/ 4333461 w 4333461"/>
              <a:gd name="connsiteY5" fmla="*/ 4227444 h 4346713"/>
              <a:gd name="connsiteX6" fmla="*/ 2878163 w 4333461"/>
              <a:gd name="connsiteY6" fmla="*/ 2321572 h 4346713"/>
              <a:gd name="connsiteX0" fmla="*/ 2582988 w 4333461"/>
              <a:gd name="connsiteY0" fmla="*/ 2030024 h 4346713"/>
              <a:gd name="connsiteX1" fmla="*/ 2690191 w 4333461"/>
              <a:gd name="connsiteY1" fmla="*/ 1033670 h 4346713"/>
              <a:gd name="connsiteX2" fmla="*/ 1484244 w 4333461"/>
              <a:gd name="connsiteY2" fmla="*/ 861391 h 4346713"/>
              <a:gd name="connsiteX3" fmla="*/ 0 w 4333461"/>
              <a:gd name="connsiteY3" fmla="*/ 0 h 4346713"/>
              <a:gd name="connsiteX4" fmla="*/ 1457739 w 4333461"/>
              <a:gd name="connsiteY4" fmla="*/ 4346713 h 4346713"/>
              <a:gd name="connsiteX5" fmla="*/ 4333461 w 4333461"/>
              <a:gd name="connsiteY5" fmla="*/ 4227444 h 4346713"/>
              <a:gd name="connsiteX6" fmla="*/ 2878163 w 4333461"/>
              <a:gd name="connsiteY6" fmla="*/ 2321572 h 4346713"/>
              <a:gd name="connsiteX0" fmla="*/ 2582988 w 4333461"/>
              <a:gd name="connsiteY0" fmla="*/ 2030024 h 4346713"/>
              <a:gd name="connsiteX1" fmla="*/ 2690191 w 4333461"/>
              <a:gd name="connsiteY1" fmla="*/ 1033670 h 4346713"/>
              <a:gd name="connsiteX2" fmla="*/ 1484244 w 4333461"/>
              <a:gd name="connsiteY2" fmla="*/ 861391 h 4346713"/>
              <a:gd name="connsiteX3" fmla="*/ 0 w 4333461"/>
              <a:gd name="connsiteY3" fmla="*/ 0 h 4346713"/>
              <a:gd name="connsiteX4" fmla="*/ 1457739 w 4333461"/>
              <a:gd name="connsiteY4" fmla="*/ 4346713 h 4346713"/>
              <a:gd name="connsiteX5" fmla="*/ 4333461 w 4333461"/>
              <a:gd name="connsiteY5" fmla="*/ 4227444 h 4346713"/>
              <a:gd name="connsiteX6" fmla="*/ 2842537 w 4333461"/>
              <a:gd name="connsiteY6" fmla="*/ 2309697 h 4346713"/>
              <a:gd name="connsiteX0" fmla="*/ 2582988 w 4333461"/>
              <a:gd name="connsiteY0" fmla="*/ 2030024 h 4346713"/>
              <a:gd name="connsiteX1" fmla="*/ 2690191 w 4333461"/>
              <a:gd name="connsiteY1" fmla="*/ 1033670 h 4346713"/>
              <a:gd name="connsiteX2" fmla="*/ 1484244 w 4333461"/>
              <a:gd name="connsiteY2" fmla="*/ 861391 h 4346713"/>
              <a:gd name="connsiteX3" fmla="*/ 0 w 4333461"/>
              <a:gd name="connsiteY3" fmla="*/ 0 h 4346713"/>
              <a:gd name="connsiteX4" fmla="*/ 1457739 w 4333461"/>
              <a:gd name="connsiteY4" fmla="*/ 4346713 h 4346713"/>
              <a:gd name="connsiteX5" fmla="*/ 4333461 w 4333461"/>
              <a:gd name="connsiteY5" fmla="*/ 4227444 h 4346713"/>
              <a:gd name="connsiteX6" fmla="*/ 2842537 w 4333461"/>
              <a:gd name="connsiteY6" fmla="*/ 2309697 h 4346713"/>
              <a:gd name="connsiteX0" fmla="*/ 2582988 w 4333461"/>
              <a:gd name="connsiteY0" fmla="*/ 2030024 h 4346713"/>
              <a:gd name="connsiteX1" fmla="*/ 2690191 w 4333461"/>
              <a:gd name="connsiteY1" fmla="*/ 1033670 h 4346713"/>
              <a:gd name="connsiteX2" fmla="*/ 1484244 w 4333461"/>
              <a:gd name="connsiteY2" fmla="*/ 861391 h 4346713"/>
              <a:gd name="connsiteX3" fmla="*/ 0 w 4333461"/>
              <a:gd name="connsiteY3" fmla="*/ 0 h 4346713"/>
              <a:gd name="connsiteX4" fmla="*/ 1457739 w 4333461"/>
              <a:gd name="connsiteY4" fmla="*/ 4346713 h 4346713"/>
              <a:gd name="connsiteX5" fmla="*/ 4333461 w 4333461"/>
              <a:gd name="connsiteY5" fmla="*/ 4227444 h 4346713"/>
              <a:gd name="connsiteX6" fmla="*/ 3638184 w 4333461"/>
              <a:gd name="connsiteY6" fmla="*/ 2416575 h 4346713"/>
              <a:gd name="connsiteX0" fmla="*/ 2582988 w 4333461"/>
              <a:gd name="connsiteY0" fmla="*/ 2030024 h 4346713"/>
              <a:gd name="connsiteX1" fmla="*/ 2690191 w 4333461"/>
              <a:gd name="connsiteY1" fmla="*/ 1033670 h 4346713"/>
              <a:gd name="connsiteX2" fmla="*/ 1484244 w 4333461"/>
              <a:gd name="connsiteY2" fmla="*/ 861391 h 4346713"/>
              <a:gd name="connsiteX3" fmla="*/ 0 w 4333461"/>
              <a:gd name="connsiteY3" fmla="*/ 0 h 4346713"/>
              <a:gd name="connsiteX4" fmla="*/ 1457739 w 4333461"/>
              <a:gd name="connsiteY4" fmla="*/ 4346713 h 4346713"/>
              <a:gd name="connsiteX5" fmla="*/ 4333461 w 4333461"/>
              <a:gd name="connsiteY5" fmla="*/ 4227444 h 4346713"/>
              <a:gd name="connsiteX6" fmla="*/ 3638184 w 4333461"/>
              <a:gd name="connsiteY6" fmla="*/ 2416575 h 4346713"/>
              <a:gd name="connsiteX0" fmla="*/ 2582988 w 4333461"/>
              <a:gd name="connsiteY0" fmla="*/ 2030024 h 4346713"/>
              <a:gd name="connsiteX1" fmla="*/ 2690191 w 4333461"/>
              <a:gd name="connsiteY1" fmla="*/ 1033670 h 4346713"/>
              <a:gd name="connsiteX2" fmla="*/ 1484244 w 4333461"/>
              <a:gd name="connsiteY2" fmla="*/ 861391 h 4346713"/>
              <a:gd name="connsiteX3" fmla="*/ 0 w 4333461"/>
              <a:gd name="connsiteY3" fmla="*/ 0 h 4346713"/>
              <a:gd name="connsiteX4" fmla="*/ 1457739 w 4333461"/>
              <a:gd name="connsiteY4" fmla="*/ 4346713 h 4346713"/>
              <a:gd name="connsiteX5" fmla="*/ 4333461 w 4333461"/>
              <a:gd name="connsiteY5" fmla="*/ 4227444 h 4346713"/>
              <a:gd name="connsiteX6" fmla="*/ 3638184 w 4333461"/>
              <a:gd name="connsiteY6" fmla="*/ 2416575 h 4346713"/>
              <a:gd name="connsiteX0" fmla="*/ 3473637 w 4333461"/>
              <a:gd name="connsiteY0" fmla="*/ 2208154 h 4346713"/>
              <a:gd name="connsiteX1" fmla="*/ 2690191 w 4333461"/>
              <a:gd name="connsiteY1" fmla="*/ 1033670 h 4346713"/>
              <a:gd name="connsiteX2" fmla="*/ 1484244 w 4333461"/>
              <a:gd name="connsiteY2" fmla="*/ 861391 h 4346713"/>
              <a:gd name="connsiteX3" fmla="*/ 0 w 4333461"/>
              <a:gd name="connsiteY3" fmla="*/ 0 h 4346713"/>
              <a:gd name="connsiteX4" fmla="*/ 1457739 w 4333461"/>
              <a:gd name="connsiteY4" fmla="*/ 4346713 h 4346713"/>
              <a:gd name="connsiteX5" fmla="*/ 4333461 w 4333461"/>
              <a:gd name="connsiteY5" fmla="*/ 4227444 h 4346713"/>
              <a:gd name="connsiteX6" fmla="*/ 3638184 w 4333461"/>
              <a:gd name="connsiteY6" fmla="*/ 2416575 h 4346713"/>
              <a:gd name="connsiteX0" fmla="*/ 3473637 w 4333461"/>
              <a:gd name="connsiteY0" fmla="*/ 2208154 h 4346713"/>
              <a:gd name="connsiteX1" fmla="*/ 2690191 w 4333461"/>
              <a:gd name="connsiteY1" fmla="*/ 1033670 h 4346713"/>
              <a:gd name="connsiteX2" fmla="*/ 1484244 w 4333461"/>
              <a:gd name="connsiteY2" fmla="*/ 861391 h 4346713"/>
              <a:gd name="connsiteX3" fmla="*/ 0 w 4333461"/>
              <a:gd name="connsiteY3" fmla="*/ 0 h 4346713"/>
              <a:gd name="connsiteX4" fmla="*/ 1457739 w 4333461"/>
              <a:gd name="connsiteY4" fmla="*/ 4346713 h 4346713"/>
              <a:gd name="connsiteX5" fmla="*/ 4333461 w 4333461"/>
              <a:gd name="connsiteY5" fmla="*/ 4227444 h 4346713"/>
              <a:gd name="connsiteX6" fmla="*/ 2937539 w 4333461"/>
              <a:gd name="connsiteY6" fmla="*/ 2749084 h 4346713"/>
              <a:gd name="connsiteX0" fmla="*/ 3473637 w 4333461"/>
              <a:gd name="connsiteY0" fmla="*/ 2208154 h 4346713"/>
              <a:gd name="connsiteX1" fmla="*/ 2690191 w 4333461"/>
              <a:gd name="connsiteY1" fmla="*/ 1033670 h 4346713"/>
              <a:gd name="connsiteX2" fmla="*/ 1484244 w 4333461"/>
              <a:gd name="connsiteY2" fmla="*/ 861391 h 4346713"/>
              <a:gd name="connsiteX3" fmla="*/ 0 w 4333461"/>
              <a:gd name="connsiteY3" fmla="*/ 0 h 4346713"/>
              <a:gd name="connsiteX4" fmla="*/ 1457739 w 4333461"/>
              <a:gd name="connsiteY4" fmla="*/ 4346713 h 4346713"/>
              <a:gd name="connsiteX5" fmla="*/ 4333461 w 4333461"/>
              <a:gd name="connsiteY5" fmla="*/ 4227444 h 4346713"/>
              <a:gd name="connsiteX6" fmla="*/ 3650058 w 4333461"/>
              <a:gd name="connsiteY6" fmla="*/ 2416575 h 4346713"/>
              <a:gd name="connsiteX0" fmla="*/ 3473637 w 4333461"/>
              <a:gd name="connsiteY0" fmla="*/ 2208154 h 4346713"/>
              <a:gd name="connsiteX1" fmla="*/ 2690191 w 4333461"/>
              <a:gd name="connsiteY1" fmla="*/ 1033670 h 4346713"/>
              <a:gd name="connsiteX2" fmla="*/ 1484244 w 4333461"/>
              <a:gd name="connsiteY2" fmla="*/ 861391 h 4346713"/>
              <a:gd name="connsiteX3" fmla="*/ 0 w 4333461"/>
              <a:gd name="connsiteY3" fmla="*/ 0 h 4346713"/>
              <a:gd name="connsiteX4" fmla="*/ 1457739 w 4333461"/>
              <a:gd name="connsiteY4" fmla="*/ 4346713 h 4346713"/>
              <a:gd name="connsiteX5" fmla="*/ 4333461 w 4333461"/>
              <a:gd name="connsiteY5" fmla="*/ 4227444 h 4346713"/>
              <a:gd name="connsiteX6" fmla="*/ 3650058 w 4333461"/>
              <a:gd name="connsiteY6" fmla="*/ 2416575 h 4346713"/>
              <a:gd name="connsiteX0" fmla="*/ 3473637 w 4386961"/>
              <a:gd name="connsiteY0" fmla="*/ 2208154 h 4346713"/>
              <a:gd name="connsiteX1" fmla="*/ 2690191 w 4386961"/>
              <a:gd name="connsiteY1" fmla="*/ 1033670 h 4346713"/>
              <a:gd name="connsiteX2" fmla="*/ 1484244 w 4386961"/>
              <a:gd name="connsiteY2" fmla="*/ 861391 h 4346713"/>
              <a:gd name="connsiteX3" fmla="*/ 0 w 4386961"/>
              <a:gd name="connsiteY3" fmla="*/ 0 h 4346713"/>
              <a:gd name="connsiteX4" fmla="*/ 1457739 w 4386961"/>
              <a:gd name="connsiteY4" fmla="*/ 4346713 h 4346713"/>
              <a:gd name="connsiteX5" fmla="*/ 4333461 w 4386961"/>
              <a:gd name="connsiteY5" fmla="*/ 4227444 h 4346713"/>
              <a:gd name="connsiteX6" fmla="*/ 4386328 w 4386961"/>
              <a:gd name="connsiteY6" fmla="*/ 4257250 h 4346713"/>
              <a:gd name="connsiteX0" fmla="*/ 3473637 w 4333461"/>
              <a:gd name="connsiteY0" fmla="*/ 2208154 h 4346713"/>
              <a:gd name="connsiteX1" fmla="*/ 2690191 w 4333461"/>
              <a:gd name="connsiteY1" fmla="*/ 1033670 h 4346713"/>
              <a:gd name="connsiteX2" fmla="*/ 1484244 w 4333461"/>
              <a:gd name="connsiteY2" fmla="*/ 861391 h 4346713"/>
              <a:gd name="connsiteX3" fmla="*/ 0 w 4333461"/>
              <a:gd name="connsiteY3" fmla="*/ 0 h 4346713"/>
              <a:gd name="connsiteX4" fmla="*/ 1457739 w 4333461"/>
              <a:gd name="connsiteY4" fmla="*/ 4346713 h 4346713"/>
              <a:gd name="connsiteX5" fmla="*/ 4333461 w 4333461"/>
              <a:gd name="connsiteY5" fmla="*/ 4227444 h 4346713"/>
              <a:gd name="connsiteX6" fmla="*/ 3602557 w 4333461"/>
              <a:gd name="connsiteY6" fmla="*/ 2428450 h 4346713"/>
              <a:gd name="connsiteX0" fmla="*/ 3378635 w 4333461"/>
              <a:gd name="connsiteY0" fmla="*/ 2101276 h 4346713"/>
              <a:gd name="connsiteX1" fmla="*/ 2690191 w 4333461"/>
              <a:gd name="connsiteY1" fmla="*/ 1033670 h 4346713"/>
              <a:gd name="connsiteX2" fmla="*/ 1484244 w 4333461"/>
              <a:gd name="connsiteY2" fmla="*/ 861391 h 4346713"/>
              <a:gd name="connsiteX3" fmla="*/ 0 w 4333461"/>
              <a:gd name="connsiteY3" fmla="*/ 0 h 4346713"/>
              <a:gd name="connsiteX4" fmla="*/ 1457739 w 4333461"/>
              <a:gd name="connsiteY4" fmla="*/ 4346713 h 4346713"/>
              <a:gd name="connsiteX5" fmla="*/ 4333461 w 4333461"/>
              <a:gd name="connsiteY5" fmla="*/ 4227444 h 4346713"/>
              <a:gd name="connsiteX6" fmla="*/ 3602557 w 4333461"/>
              <a:gd name="connsiteY6" fmla="*/ 2428450 h 4346713"/>
              <a:gd name="connsiteX0" fmla="*/ 3378635 w 4333461"/>
              <a:gd name="connsiteY0" fmla="*/ 2101276 h 4346713"/>
              <a:gd name="connsiteX1" fmla="*/ 2690191 w 4333461"/>
              <a:gd name="connsiteY1" fmla="*/ 1033670 h 4346713"/>
              <a:gd name="connsiteX2" fmla="*/ 1484244 w 4333461"/>
              <a:gd name="connsiteY2" fmla="*/ 861391 h 4346713"/>
              <a:gd name="connsiteX3" fmla="*/ 0 w 4333461"/>
              <a:gd name="connsiteY3" fmla="*/ 0 h 4346713"/>
              <a:gd name="connsiteX4" fmla="*/ 1457739 w 4333461"/>
              <a:gd name="connsiteY4" fmla="*/ 4346713 h 4346713"/>
              <a:gd name="connsiteX5" fmla="*/ 4333461 w 4333461"/>
              <a:gd name="connsiteY5" fmla="*/ 4227444 h 4346713"/>
              <a:gd name="connsiteX6" fmla="*/ 3697559 w 4333461"/>
              <a:gd name="connsiteY6" fmla="*/ 2547203 h 4346713"/>
              <a:gd name="connsiteX0" fmla="*/ 3378635 w 4333461"/>
              <a:gd name="connsiteY0" fmla="*/ 2101276 h 4346713"/>
              <a:gd name="connsiteX1" fmla="*/ 2690191 w 4333461"/>
              <a:gd name="connsiteY1" fmla="*/ 1033670 h 4346713"/>
              <a:gd name="connsiteX2" fmla="*/ 1484244 w 4333461"/>
              <a:gd name="connsiteY2" fmla="*/ 861391 h 4346713"/>
              <a:gd name="connsiteX3" fmla="*/ 0 w 4333461"/>
              <a:gd name="connsiteY3" fmla="*/ 0 h 4346713"/>
              <a:gd name="connsiteX4" fmla="*/ 1457739 w 4333461"/>
              <a:gd name="connsiteY4" fmla="*/ 4346713 h 4346713"/>
              <a:gd name="connsiteX5" fmla="*/ 4333461 w 4333461"/>
              <a:gd name="connsiteY5" fmla="*/ 4227444 h 4346713"/>
              <a:gd name="connsiteX6" fmla="*/ 3673808 w 4333461"/>
              <a:gd name="connsiteY6" fmla="*/ 2511577 h 434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3461" h="4346713">
                <a:moveTo>
                  <a:pt x="3378635" y="2101276"/>
                </a:moveTo>
                <a:lnTo>
                  <a:pt x="2690191" y="1033670"/>
                </a:lnTo>
                <a:lnTo>
                  <a:pt x="1484244" y="861391"/>
                </a:lnTo>
                <a:lnTo>
                  <a:pt x="0" y="0"/>
                </a:lnTo>
                <a:lnTo>
                  <a:pt x="1457739" y="4346713"/>
                </a:lnTo>
                <a:lnTo>
                  <a:pt x="4333461" y="4227444"/>
                </a:lnTo>
                <a:cubicBezTo>
                  <a:pt x="3848362" y="3592153"/>
                  <a:pt x="3695769" y="2553102"/>
                  <a:pt x="3673808" y="251157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Gerade Verbindung mit Pfeil 9"/>
          <p:cNvCxnSpPr>
            <a:stCxn id="4" idx="3"/>
          </p:cNvCxnSpPr>
          <p:nvPr/>
        </p:nvCxnSpPr>
        <p:spPr>
          <a:xfrm flipV="1">
            <a:off x="5077015" y="3667808"/>
            <a:ext cx="1068365" cy="124006"/>
          </a:xfrm>
          <a:prstGeom prst="straightConnector1">
            <a:avLst/>
          </a:prstGeom>
          <a:ln w="38100">
            <a:solidFill>
              <a:srgbClr val="87B81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7602520" y="580294"/>
            <a:ext cx="4638751" cy="637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individuell MIV: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Kunden* ∅ 5 Km = 500Km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organisiert: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Shuttle* 3* 15 Km = 45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Kunden * 2 KM = 200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245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355F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Abholen komfortabel gestalten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Kunde im Mittelpunkt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eine Station für alle Paketdienste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24/7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günstige Alternative für Lieferung zur Haustür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möglichst zentral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55F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Markt für lokale Anbieter</a:t>
            </a:r>
          </a:p>
        </p:txBody>
      </p:sp>
      <p:sp>
        <p:nvSpPr>
          <p:cNvPr id="2" name="Oval 1"/>
          <p:cNvSpPr/>
          <p:nvPr/>
        </p:nvSpPr>
        <p:spPr>
          <a:xfrm>
            <a:off x="6145380" y="3423249"/>
            <a:ext cx="484422" cy="489119"/>
          </a:xfrm>
          <a:prstGeom prst="ellipse">
            <a:avLst/>
          </a:prstGeom>
          <a:noFill/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31848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/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600" dirty="0"/>
                <a:t>Hub Weseler Straße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DAA9CE7E-0DC9-884F-9EBC-7C002C107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13" y="571451"/>
            <a:ext cx="11126549" cy="62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5784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platzhalter 3"/>
          <p:cNvSpPr>
            <a:spLocks noGrp="1"/>
          </p:cNvSpPr>
          <p:nvPr>
            <p:ph type="body" sz="quarter" idx="24"/>
          </p:nvPr>
        </p:nvSpPr>
        <p:spPr bwMode="auto">
          <a:xfrm>
            <a:off x="1981200" y="582613"/>
            <a:ext cx="2890838" cy="27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altLang="de-DE">
                <a:latin typeface="Rockwell Std" pitchFamily="18" charset="0"/>
              </a:rPr>
              <a:t>Mobilität im Münsterland</a:t>
            </a:r>
          </a:p>
        </p:txBody>
      </p:sp>
      <p:sp>
        <p:nvSpPr>
          <p:cNvPr id="30723" name="Datumsplatzhalter 6"/>
          <p:cNvSpPr>
            <a:spLocks noGrp="1"/>
          </p:cNvSpPr>
          <p:nvPr>
            <p:ph type="dt" sz="quarter" idx="2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solidFill>
                  <a:srgbClr val="009EE0"/>
                </a:solidFill>
                <a:latin typeface="Rockwell Std" pitchFamily="18" charset="0"/>
              </a:rPr>
              <a:t>10.05.2019</a:t>
            </a:r>
          </a:p>
        </p:txBody>
      </p:sp>
      <p:sp>
        <p:nvSpPr>
          <p:cNvPr id="30724" name="Inhaltsplatzhalter 16"/>
          <p:cNvSpPr txBox="1">
            <a:spLocks/>
          </p:cNvSpPr>
          <p:nvPr/>
        </p:nvSpPr>
        <p:spPr bwMode="auto">
          <a:xfrm>
            <a:off x="1714500" y="1536700"/>
            <a:ext cx="88011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endParaRPr lang="de-DE" altLang="de-DE" sz="3200" b="1">
              <a:solidFill>
                <a:srgbClr val="009EE0"/>
              </a:solidFill>
              <a:latin typeface="Rockwell Std" pitchFamily="18" charset="0"/>
            </a:endParaRPr>
          </a:p>
          <a:p>
            <a:pPr>
              <a:spcBef>
                <a:spcPct val="20000"/>
              </a:spcBef>
            </a:pPr>
            <a:endParaRPr lang="de-DE" altLang="de-DE" sz="3200" b="1">
              <a:solidFill>
                <a:srgbClr val="009EE0"/>
              </a:solidFill>
              <a:latin typeface="Rockwell Std" pitchFamily="18" charset="0"/>
            </a:endParaRPr>
          </a:p>
          <a:p>
            <a:pPr>
              <a:spcBef>
                <a:spcPct val="20000"/>
              </a:spcBef>
            </a:pPr>
            <a:endParaRPr lang="de-DE" altLang="de-DE" sz="3200" b="1">
              <a:solidFill>
                <a:srgbClr val="009EE0"/>
              </a:solidFill>
              <a:latin typeface="Rockwell Std" pitchFamily="18" charset="0"/>
            </a:endParaRPr>
          </a:p>
        </p:txBody>
      </p:sp>
      <p:pic>
        <p:nvPicPr>
          <p:cNvPr id="30725" name="Picture 4" descr="Bild könnte enthalten: Baum, Himmel und im Frei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53"/>
          <a:stretch>
            <a:fillRect/>
          </a:stretch>
        </p:blipFill>
        <p:spPr bwMode="auto">
          <a:xfrm>
            <a:off x="6608764" y="4425951"/>
            <a:ext cx="3906837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4772026"/>
            <a:ext cx="462915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1" y="1276350"/>
            <a:ext cx="858202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438528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ung 2"/>
          <p:cNvGrpSpPr/>
          <p:nvPr/>
        </p:nvGrpSpPr>
        <p:grpSpPr>
          <a:xfrm>
            <a:off x="1834200" y="1403688"/>
            <a:ext cx="9989438" cy="4694011"/>
            <a:chOff x="1834200" y="1403688"/>
            <a:chExt cx="9989438" cy="4694011"/>
          </a:xfrm>
        </p:grpSpPr>
        <p:cxnSp>
          <p:nvCxnSpPr>
            <p:cNvPr id="68" name="Gekrümmte Verbindung 67"/>
            <p:cNvCxnSpPr/>
            <p:nvPr/>
          </p:nvCxnSpPr>
          <p:spPr>
            <a:xfrm rot="5400000" flipH="1" flipV="1">
              <a:off x="3149897" y="1703804"/>
              <a:ext cx="4691931" cy="4095859"/>
            </a:xfrm>
            <a:prstGeom prst="curvedConnector3">
              <a:avLst>
                <a:gd name="adj1" fmla="val 50000"/>
              </a:avLst>
            </a:prstGeom>
            <a:ln w="50800">
              <a:solidFill>
                <a:srgbClr val="0032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32"/>
            <p:cNvSpPr txBox="1"/>
            <p:nvPr/>
          </p:nvSpPr>
          <p:spPr>
            <a:xfrm>
              <a:off x="2329211" y="2301209"/>
              <a:ext cx="18466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de-DE" dirty="0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800544" y="5062975"/>
              <a:ext cx="3663937" cy="4363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rmAutofit/>
            </a:bodyPr>
            <a:lstStyle/>
            <a:p>
              <a:r>
                <a:rPr lang="de-DE" b="1" dirty="0">
                  <a:solidFill>
                    <a:srgbClr val="003264"/>
                  </a:solidFill>
                  <a:latin typeface="Calibri Light" panose="020F0302020204030204" pitchFamily="34" charset="0"/>
                </a:rPr>
                <a:t>vielseitig &amp; </a:t>
              </a:r>
              <a:r>
                <a:rPr lang="de-DE" b="1" dirty="0">
                  <a:solidFill>
                    <a:srgbClr val="002060"/>
                  </a:solidFill>
                  <a:latin typeface="Calibri Light" panose="020F0302020204030204" pitchFamily="34" charset="0"/>
                </a:rPr>
                <a:t>komfortabel</a:t>
              </a: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9567253" y="2905775"/>
              <a:ext cx="2256385" cy="21108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de-DE" sz="1400" dirty="0">
                  <a:solidFill>
                    <a:srgbClr val="003264"/>
                  </a:solidFill>
                  <a:latin typeface="Calibri Light" panose="020F0302020204030204" pitchFamily="34" charset="0"/>
                </a:rPr>
                <a:t>Kundenoptimiert</a:t>
              </a:r>
            </a:p>
            <a:p>
              <a:pPr marL="177800" indent="-177800">
                <a:buFont typeface="Arial"/>
                <a:buChar char="•"/>
              </a:pPr>
              <a:r>
                <a:rPr lang="de-DE" sz="1400" dirty="0">
                  <a:solidFill>
                    <a:srgbClr val="003264"/>
                  </a:solidFill>
                  <a:latin typeface="Calibri Light" panose="020F0302020204030204" pitchFamily="34" charset="0"/>
                </a:rPr>
                <a:t>Café etc.</a:t>
              </a:r>
            </a:p>
            <a:p>
              <a:pPr marL="177800" indent="-177800">
                <a:buFont typeface="Arial"/>
                <a:buChar char="•"/>
              </a:pPr>
              <a:r>
                <a:rPr lang="de-DE" sz="1400" dirty="0">
                  <a:solidFill>
                    <a:srgbClr val="003264"/>
                  </a:solidFill>
                  <a:latin typeface="Calibri Light" panose="020F0302020204030204" pitchFamily="34" charset="0"/>
                </a:rPr>
                <a:t>Abholstelle </a:t>
              </a:r>
            </a:p>
            <a:p>
              <a:pPr marL="177800" indent="-177800">
                <a:buFont typeface="Arial"/>
                <a:buChar char="•"/>
              </a:pPr>
              <a:r>
                <a:rPr lang="de-DE" sz="1400" dirty="0">
                  <a:solidFill>
                    <a:srgbClr val="003264"/>
                  </a:solidFill>
                  <a:latin typeface="Calibri Light" panose="020F0302020204030204" pitchFamily="34" charset="0"/>
                </a:rPr>
                <a:t>Internet</a:t>
              </a:r>
            </a:p>
            <a:p>
              <a:pPr marL="177800" indent="-177800">
                <a:buFont typeface="Arial"/>
                <a:buChar char="•"/>
              </a:pPr>
              <a:r>
                <a:rPr lang="de-DE" sz="1400" dirty="0">
                  <a:solidFill>
                    <a:srgbClr val="003264"/>
                  </a:solidFill>
                  <a:latin typeface="Calibri Light" panose="020F0302020204030204" pitchFamily="34" charset="0"/>
                </a:rPr>
                <a:t>Karte der Busfahrten</a:t>
              </a:r>
            </a:p>
            <a:p>
              <a:pPr marL="177800" indent="-177800">
                <a:buFont typeface="Arial"/>
                <a:buChar char="•"/>
              </a:pPr>
              <a:r>
                <a:rPr lang="de-DE" sz="1400" dirty="0">
                  <a:solidFill>
                    <a:srgbClr val="003264"/>
                  </a:solidFill>
                  <a:latin typeface="Calibri Light" panose="020F0302020204030204" pitchFamily="34" charset="0"/>
                </a:rPr>
                <a:t>absolut behindertenfreundlich</a:t>
              </a:r>
            </a:p>
            <a:p>
              <a:pPr marL="177800" indent="-177800">
                <a:buFont typeface="Arial"/>
                <a:buChar char="•"/>
              </a:pPr>
              <a:r>
                <a:rPr lang="de-DE" sz="1400" dirty="0">
                  <a:solidFill>
                    <a:srgbClr val="003264"/>
                  </a:solidFill>
                  <a:latin typeface="Calibri Light" panose="020F0302020204030204" pitchFamily="34" charset="0"/>
                </a:rPr>
                <a:t>Aufenthaltsqualität</a:t>
              </a:r>
            </a:p>
          </p:txBody>
        </p:sp>
        <p:cxnSp>
          <p:nvCxnSpPr>
            <p:cNvPr id="37" name="Gerade Verbindung mit Pfeil 36"/>
            <p:cNvCxnSpPr/>
            <p:nvPr/>
          </p:nvCxnSpPr>
          <p:spPr>
            <a:xfrm>
              <a:off x="3172350" y="2533911"/>
              <a:ext cx="682712" cy="689595"/>
            </a:xfrm>
            <a:prstGeom prst="straightConnector1">
              <a:avLst/>
            </a:prstGeom>
            <a:ln>
              <a:noFill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/>
          </p:nvCxnSpPr>
          <p:spPr>
            <a:xfrm>
              <a:off x="2910814" y="4472729"/>
              <a:ext cx="889730" cy="0"/>
            </a:xfrm>
            <a:prstGeom prst="straightConnector1">
              <a:avLst/>
            </a:prstGeom>
            <a:ln>
              <a:noFill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/>
            <p:cNvCxnSpPr/>
            <p:nvPr/>
          </p:nvCxnSpPr>
          <p:spPr>
            <a:xfrm>
              <a:off x="6073832" y="5051237"/>
              <a:ext cx="1077032" cy="518830"/>
            </a:xfrm>
            <a:prstGeom prst="straightConnector1">
              <a:avLst/>
            </a:prstGeom>
            <a:ln>
              <a:noFill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/>
          </p:nvCxnSpPr>
          <p:spPr>
            <a:xfrm>
              <a:off x="6106059" y="3813712"/>
              <a:ext cx="1191087" cy="13121"/>
            </a:xfrm>
            <a:prstGeom prst="straightConnector1">
              <a:avLst/>
            </a:prstGeom>
            <a:ln>
              <a:noFill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46"/>
            <p:cNvSpPr txBox="1"/>
            <p:nvPr/>
          </p:nvSpPr>
          <p:spPr>
            <a:xfrm rot="2720648">
              <a:off x="2862654" y="2782369"/>
              <a:ext cx="130552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rgbClr val="003264"/>
                  </a:solidFill>
                  <a:latin typeface="Bradley Hand ITC" panose="03070402050302030203" pitchFamily="66" charset="0"/>
                </a:rPr>
                <a:t>Car-Sharing</a:t>
              </a:r>
            </a:p>
          </p:txBody>
        </p:sp>
        <p:sp>
          <p:nvSpPr>
            <p:cNvPr id="49" name="Textfeld 48"/>
            <p:cNvSpPr txBox="1"/>
            <p:nvPr/>
          </p:nvSpPr>
          <p:spPr>
            <a:xfrm rot="1851285">
              <a:off x="2726364" y="3302474"/>
              <a:ext cx="118840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 dirty="0" err="1">
                  <a:solidFill>
                    <a:srgbClr val="003264"/>
                  </a:solidFill>
                  <a:latin typeface="Bradley Hand ITC" panose="03070402050302030203" pitchFamily="66" charset="0"/>
                </a:rPr>
                <a:t>Ortsbus</a:t>
              </a:r>
              <a:endParaRPr lang="de-DE" sz="1400" b="1" dirty="0">
                <a:solidFill>
                  <a:srgbClr val="003264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2764780" y="4024921"/>
              <a:ext cx="118840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rgbClr val="003264"/>
                  </a:solidFill>
                  <a:latin typeface="Bradley Hand ITC" panose="03070402050302030203" pitchFamily="66" charset="0"/>
                </a:rPr>
                <a:t>Bürgerbus</a:t>
              </a:r>
            </a:p>
          </p:txBody>
        </p:sp>
        <p:sp>
          <p:nvSpPr>
            <p:cNvPr id="52" name="Textfeld 51"/>
            <p:cNvSpPr txBox="1"/>
            <p:nvPr/>
          </p:nvSpPr>
          <p:spPr>
            <a:xfrm rot="20513391">
              <a:off x="2934295" y="4798024"/>
              <a:ext cx="118840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rgbClr val="003264"/>
                  </a:solidFill>
                  <a:latin typeface="Bradley Hand ITC" panose="03070402050302030203" pitchFamily="66" charset="0"/>
                </a:rPr>
                <a:t>Fahrrad</a:t>
              </a:r>
            </a:p>
          </p:txBody>
        </p:sp>
        <p:pic>
          <p:nvPicPr>
            <p:cNvPr id="53" name="Bild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602" y="2485875"/>
              <a:ext cx="2188430" cy="25136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4" name="Textfeld 53"/>
            <p:cNvSpPr txBox="1"/>
            <p:nvPr/>
          </p:nvSpPr>
          <p:spPr>
            <a:xfrm>
              <a:off x="4513173" y="3573463"/>
              <a:ext cx="1233468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4200" b="1" dirty="0">
                  <a:solidFill>
                    <a:srgbClr val="002060"/>
                  </a:solidFill>
                  <a:latin typeface="Bradley Hand ITC" panose="03070402050302030203" pitchFamily="66" charset="0"/>
                </a:rPr>
                <a:t>MP</a:t>
              </a:r>
            </a:p>
          </p:txBody>
        </p:sp>
        <p:pic>
          <p:nvPicPr>
            <p:cNvPr id="55" name="Bild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816" y="4930968"/>
              <a:ext cx="829820" cy="78818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Bild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7508" y="1625071"/>
              <a:ext cx="829820" cy="78818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Bild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200" y="3703039"/>
              <a:ext cx="829820" cy="78818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Bild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560" y="2454254"/>
              <a:ext cx="829820" cy="78818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Grafik 3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2320">
              <a:off x="3573878" y="1524071"/>
              <a:ext cx="1501542" cy="1282683"/>
            </a:xfrm>
            <a:prstGeom prst="rect">
              <a:avLst/>
            </a:prstGeom>
            <a:ln>
              <a:noFill/>
            </a:ln>
          </p:spPr>
        </p:pic>
        <p:sp>
          <p:nvSpPr>
            <p:cNvPr id="60" name="Textfeld 59"/>
            <p:cNvSpPr txBox="1"/>
            <p:nvPr/>
          </p:nvSpPr>
          <p:spPr>
            <a:xfrm rot="20407207">
              <a:off x="3635810" y="1721740"/>
              <a:ext cx="141737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002060"/>
                  </a:solidFill>
                  <a:latin typeface="Bradley Hand ITC" panose="03070402050302030203" pitchFamily="66" charset="0"/>
                </a:rPr>
                <a:t>Kunde im </a:t>
              </a:r>
            </a:p>
            <a:p>
              <a:r>
                <a:rPr lang="de-DE" b="1" dirty="0">
                  <a:solidFill>
                    <a:srgbClr val="002060"/>
                  </a:solidFill>
                  <a:latin typeface="Bradley Hand ITC" panose="03070402050302030203" pitchFamily="66" charset="0"/>
                </a:rPr>
                <a:t>Mittelpunkt</a:t>
              </a:r>
            </a:p>
          </p:txBody>
        </p:sp>
        <p:sp>
          <p:nvSpPr>
            <p:cNvPr id="61" name="Textfeld 60"/>
            <p:cNvSpPr txBox="1"/>
            <p:nvPr/>
          </p:nvSpPr>
          <p:spPr>
            <a:xfrm rot="20663562">
              <a:off x="2871590" y="4609997"/>
              <a:ext cx="118840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rgbClr val="003264"/>
                  </a:solidFill>
                  <a:latin typeface="Bradley Hand ITC" panose="03070402050302030203" pitchFamily="66" charset="0"/>
                </a:rPr>
                <a:t>zu Fuß</a:t>
              </a:r>
            </a:p>
          </p:txBody>
        </p:sp>
        <p:cxnSp>
          <p:nvCxnSpPr>
            <p:cNvPr id="64" name="Gerade Verbindung mit Pfeil 63"/>
            <p:cNvCxnSpPr/>
            <p:nvPr/>
          </p:nvCxnSpPr>
          <p:spPr>
            <a:xfrm flipV="1">
              <a:off x="5746641" y="2392814"/>
              <a:ext cx="1342926" cy="609030"/>
            </a:xfrm>
            <a:prstGeom prst="straightConnector1">
              <a:avLst/>
            </a:prstGeom>
            <a:ln>
              <a:noFill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Bild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922" y="1403688"/>
              <a:ext cx="829820" cy="788185"/>
            </a:xfrm>
            <a:prstGeom prst="rect">
              <a:avLst/>
            </a:prstGeom>
            <a:ln>
              <a:noFill/>
            </a:ln>
          </p:spPr>
        </p:pic>
        <p:sp>
          <p:nvSpPr>
            <p:cNvPr id="66" name="Textfeld 65"/>
            <p:cNvSpPr txBox="1"/>
            <p:nvPr/>
          </p:nvSpPr>
          <p:spPr>
            <a:xfrm rot="18688668">
              <a:off x="5234271" y="2121100"/>
              <a:ext cx="14574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rgbClr val="003264"/>
                  </a:solidFill>
                  <a:latin typeface="Bradley Hand ITC" panose="03070402050302030203" pitchFamily="66" charset="0"/>
                </a:rPr>
                <a:t>autonomer</a:t>
              </a:r>
            </a:p>
            <a:p>
              <a:r>
                <a:rPr lang="de-DE" sz="1400" b="1" dirty="0">
                  <a:solidFill>
                    <a:srgbClr val="003264"/>
                  </a:solidFill>
                  <a:latin typeface="Bradley Hand ITC" panose="03070402050302030203" pitchFamily="66" charset="0"/>
                </a:rPr>
                <a:t> Bus</a:t>
              </a:r>
            </a:p>
          </p:txBody>
        </p:sp>
        <p:pic>
          <p:nvPicPr>
            <p:cNvPr id="69" name="Bild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7112" y="2491738"/>
              <a:ext cx="2188430" cy="2513674"/>
            </a:xfrm>
            <a:prstGeom prst="rect">
              <a:avLst/>
            </a:prstGeom>
            <a:ln>
              <a:noFill/>
            </a:ln>
          </p:spPr>
        </p:pic>
        <p:sp>
          <p:nvSpPr>
            <p:cNvPr id="70" name="Textfeld 69"/>
            <p:cNvSpPr txBox="1"/>
            <p:nvPr/>
          </p:nvSpPr>
          <p:spPr>
            <a:xfrm>
              <a:off x="6321536" y="3132974"/>
              <a:ext cx="1990224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2000" b="1" dirty="0">
                  <a:solidFill>
                    <a:srgbClr val="002060"/>
                  </a:solidFill>
                  <a:latin typeface="Bradley Hand ITC" panose="03070402050302030203" pitchFamily="66" charset="0"/>
                </a:rPr>
                <a:t>örtliche Wirtschaft</a:t>
              </a:r>
            </a:p>
            <a:p>
              <a:pPr marL="342900" indent="-342900">
                <a:buFont typeface="Arial" charset="0"/>
                <a:buChar char="•"/>
              </a:pPr>
              <a:r>
                <a:rPr lang="de-DE" sz="2000" b="1" dirty="0">
                  <a:solidFill>
                    <a:srgbClr val="002060"/>
                  </a:solidFill>
                  <a:latin typeface="Bradley Hand ITC" panose="03070402050302030203" pitchFamily="66" charset="0"/>
                </a:rPr>
                <a:t>Markt</a:t>
              </a:r>
            </a:p>
            <a:p>
              <a:pPr marL="342900" indent="-342900">
                <a:buFont typeface="Arial" charset="0"/>
                <a:buChar char="•"/>
              </a:pPr>
              <a:r>
                <a:rPr lang="de-DE" sz="2000" b="1" dirty="0">
                  <a:solidFill>
                    <a:srgbClr val="002060"/>
                  </a:solidFill>
                  <a:latin typeface="Bradley Hand ITC" panose="03070402050302030203" pitchFamily="66" charset="0"/>
                </a:rPr>
                <a:t>Service</a:t>
              </a:r>
            </a:p>
            <a:p>
              <a:pPr marL="342900" indent="-342900">
                <a:buFont typeface="Arial" charset="0"/>
                <a:buChar char="•"/>
              </a:pPr>
              <a:r>
                <a:rPr lang="de-DE" sz="2000" b="1" dirty="0">
                  <a:solidFill>
                    <a:srgbClr val="002060"/>
                  </a:solidFill>
                  <a:latin typeface="Bradley Hand ITC" panose="03070402050302030203" pitchFamily="66" charset="0"/>
                </a:rPr>
                <a:t>zentrale Packstation</a:t>
              </a:r>
            </a:p>
          </p:txBody>
        </p:sp>
        <p:grpSp>
          <p:nvGrpSpPr>
            <p:cNvPr id="2" name="Gruppierung 1"/>
            <p:cNvGrpSpPr/>
            <p:nvPr/>
          </p:nvGrpSpPr>
          <p:grpSpPr>
            <a:xfrm rot="2415722">
              <a:off x="7578369" y="1607403"/>
              <a:ext cx="1968923" cy="1681940"/>
              <a:chOff x="6747786" y="661237"/>
              <a:chExt cx="1968923" cy="1681940"/>
            </a:xfrm>
          </p:grpSpPr>
          <p:pic>
            <p:nvPicPr>
              <p:cNvPr id="39" name="Grafik 32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1376">
                <a:off x="6747786" y="661237"/>
                <a:ext cx="1968923" cy="16819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0" name="Textfeld 39"/>
              <p:cNvSpPr txBox="1"/>
              <p:nvPr/>
            </p:nvSpPr>
            <p:spPr>
              <a:xfrm rot="21139060">
                <a:off x="6936194" y="1081419"/>
                <a:ext cx="1525166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solidFill>
                      <a:srgbClr val="002060"/>
                    </a:solidFill>
                    <a:latin typeface="Bradley Hand ITC" panose="03070402050302030203" pitchFamily="66" charset="0"/>
                  </a:rPr>
                  <a:t>Kunde im </a:t>
                </a:r>
              </a:p>
              <a:p>
                <a:r>
                  <a:rPr lang="de-DE" b="1" dirty="0">
                    <a:solidFill>
                      <a:srgbClr val="002060"/>
                    </a:solidFill>
                    <a:latin typeface="Bradley Hand ITC" panose="03070402050302030203" pitchFamily="66" charset="0"/>
                  </a:rPr>
                  <a:t>Mittelpunkt</a:t>
                </a:r>
              </a:p>
            </p:txBody>
          </p:sp>
        </p:grpSp>
      </p:grpSp>
      <p:sp>
        <p:nvSpPr>
          <p:cNvPr id="67" name="Abgerundetes Rechteck 66"/>
          <p:cNvSpPr/>
          <p:nvPr/>
        </p:nvSpPr>
        <p:spPr>
          <a:xfrm>
            <a:off x="212012" y="747990"/>
            <a:ext cx="11700588" cy="5868709"/>
          </a:xfrm>
          <a:prstGeom prst="roundRect">
            <a:avLst/>
          </a:prstGeom>
          <a:noFill/>
          <a:ln w="7620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/>
          </a:p>
        </p:txBody>
      </p:sp>
      <p:grpSp>
        <p:nvGrpSpPr>
          <p:cNvPr id="71" name="Gruppierung 70"/>
          <p:cNvGrpSpPr/>
          <p:nvPr/>
        </p:nvGrpSpPr>
        <p:grpSpPr>
          <a:xfrm>
            <a:off x="8179574" y="-3886"/>
            <a:ext cx="4069576" cy="576904"/>
            <a:chOff x="8179574" y="-3886"/>
            <a:chExt cx="4069576" cy="576904"/>
          </a:xfrm>
        </p:grpSpPr>
        <p:pic>
          <p:nvPicPr>
            <p:cNvPr id="72" name="Grafik 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0138" y="-3886"/>
              <a:ext cx="1759012" cy="576904"/>
            </a:xfrm>
            <a:prstGeom prst="rect">
              <a:avLst/>
            </a:prstGeom>
          </p:spPr>
        </p:pic>
        <p:sp>
          <p:nvSpPr>
            <p:cNvPr id="74" name="Untertitel 2"/>
            <p:cNvSpPr txBox="1">
              <a:spLocks/>
            </p:cNvSpPr>
            <p:nvPr/>
          </p:nvSpPr>
          <p:spPr>
            <a:xfrm>
              <a:off x="8179574" y="64698"/>
              <a:ext cx="2869963" cy="4822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800" dirty="0"/>
                <a:t>eine Initiative des</a:t>
              </a:r>
            </a:p>
          </p:txBody>
        </p:sp>
      </p:grpSp>
      <p:grpSp>
        <p:nvGrpSpPr>
          <p:cNvPr id="41" name="Gruppierung 40"/>
          <p:cNvGrpSpPr/>
          <p:nvPr/>
        </p:nvGrpSpPr>
        <p:grpSpPr>
          <a:xfrm>
            <a:off x="-17145" y="-38100"/>
            <a:ext cx="12354288" cy="685800"/>
            <a:chOff x="-38100" y="-33606"/>
            <a:chExt cx="12354288" cy="685800"/>
          </a:xfrm>
        </p:grpSpPr>
        <p:sp>
          <p:nvSpPr>
            <p:cNvPr id="42" name="Rechteck 41"/>
            <p:cNvSpPr>
              <a:spLocks noChangeAspect="1"/>
            </p:cNvSpPr>
            <p:nvPr/>
          </p:nvSpPr>
          <p:spPr>
            <a:xfrm>
              <a:off x="-14514" y="3916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4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Verknüpfung Fläche – Achse – örtliche Wirtschaft</a:t>
              </a:r>
            </a:p>
          </p:txBody>
        </p:sp>
        <p:pic>
          <p:nvPicPr>
            <p:cNvPr id="43" name="Bild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Gerade Verbindung 44"/>
            <p:cNvCxnSpPr/>
            <p:nvPr/>
          </p:nvCxnSpPr>
          <p:spPr>
            <a:xfrm>
              <a:off x="-38100" y="551543"/>
              <a:ext cx="123516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856408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263581F4-977D-6E48-ADC7-5E06327C5D12}"/>
              </a:ext>
            </a:extLst>
          </p:cNvPr>
          <p:cNvSpPr/>
          <p:nvPr/>
        </p:nvSpPr>
        <p:spPr>
          <a:xfrm>
            <a:off x="13483734" y="485462"/>
            <a:ext cx="3801979" cy="5832767"/>
          </a:xfrm>
          <a:prstGeom prst="rect">
            <a:avLst/>
          </a:prstGeom>
          <a:noFill/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1" name="Pfeil: nach rechts 70">
            <a:extLst>
              <a:ext uri="{FF2B5EF4-FFF2-40B4-BE49-F238E27FC236}">
                <a16:creationId xmlns:a16="http://schemas.microsoft.com/office/drawing/2014/main" id="{818DE267-7662-4F56-8F04-E82B02B77361}"/>
              </a:ext>
            </a:extLst>
          </p:cNvPr>
          <p:cNvSpPr/>
          <p:nvPr/>
        </p:nvSpPr>
        <p:spPr>
          <a:xfrm rot="3525428">
            <a:off x="10515115" y="6711929"/>
            <a:ext cx="140671" cy="112315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3" name="Freihandform: Form 232">
            <a:extLst>
              <a:ext uri="{FF2B5EF4-FFF2-40B4-BE49-F238E27FC236}">
                <a16:creationId xmlns:a16="http://schemas.microsoft.com/office/drawing/2014/main" id="{FE16C713-A12A-4C26-8D76-1C27E230DA3B}"/>
              </a:ext>
            </a:extLst>
          </p:cNvPr>
          <p:cNvSpPr/>
          <p:nvPr/>
        </p:nvSpPr>
        <p:spPr>
          <a:xfrm>
            <a:off x="7418403" y="1351722"/>
            <a:ext cx="512581" cy="182880"/>
          </a:xfrm>
          <a:custGeom>
            <a:avLst/>
            <a:gdLst>
              <a:gd name="connsiteX0" fmla="*/ 509047 w 512581"/>
              <a:gd name="connsiteY0" fmla="*/ 182880 h 182880"/>
              <a:gd name="connsiteX1" fmla="*/ 477242 w 512581"/>
              <a:gd name="connsiteY1" fmla="*/ 63610 h 182880"/>
              <a:gd name="connsiteX2" fmla="*/ 254606 w 512581"/>
              <a:gd name="connsiteY2" fmla="*/ 103367 h 182880"/>
              <a:gd name="connsiteX3" fmla="*/ 183044 w 512581"/>
              <a:gd name="connsiteY3" fmla="*/ 95415 h 182880"/>
              <a:gd name="connsiteX4" fmla="*/ 16067 w 512581"/>
              <a:gd name="connsiteY4" fmla="*/ 127221 h 182880"/>
              <a:gd name="connsiteX5" fmla="*/ 16067 w 512581"/>
              <a:gd name="connsiteY5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581" h="182880">
                <a:moveTo>
                  <a:pt x="509047" y="182880"/>
                </a:moveTo>
                <a:cubicBezTo>
                  <a:pt x="514348" y="129871"/>
                  <a:pt x="519649" y="76862"/>
                  <a:pt x="477242" y="63610"/>
                </a:cubicBezTo>
                <a:cubicBezTo>
                  <a:pt x="434835" y="50358"/>
                  <a:pt x="303639" y="98066"/>
                  <a:pt x="254606" y="103367"/>
                </a:cubicBezTo>
                <a:cubicBezTo>
                  <a:pt x="205573" y="108668"/>
                  <a:pt x="222801" y="91439"/>
                  <a:pt x="183044" y="95415"/>
                </a:cubicBezTo>
                <a:cubicBezTo>
                  <a:pt x="143287" y="99391"/>
                  <a:pt x="43896" y="143123"/>
                  <a:pt x="16067" y="127221"/>
                </a:cubicBezTo>
                <a:cubicBezTo>
                  <a:pt x="-11762" y="111319"/>
                  <a:pt x="2152" y="55659"/>
                  <a:pt x="16067" y="0"/>
                </a:cubicBezTo>
              </a:path>
            </a:pathLst>
          </a:custGeom>
          <a:noFill/>
          <a:ln w="952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4" name="Freihandform: Form 233">
            <a:extLst>
              <a:ext uri="{FF2B5EF4-FFF2-40B4-BE49-F238E27FC236}">
                <a16:creationId xmlns:a16="http://schemas.microsoft.com/office/drawing/2014/main" id="{AEE647DD-8A71-4B6A-A96C-9A969BA1F102}"/>
              </a:ext>
            </a:extLst>
          </p:cNvPr>
          <p:cNvSpPr/>
          <p:nvPr/>
        </p:nvSpPr>
        <p:spPr>
          <a:xfrm>
            <a:off x="6528021" y="1261962"/>
            <a:ext cx="850789" cy="180023"/>
          </a:xfrm>
          <a:custGeom>
            <a:avLst/>
            <a:gdLst>
              <a:gd name="connsiteX0" fmla="*/ 0 w 850789"/>
              <a:gd name="connsiteY0" fmla="*/ 121565 h 180023"/>
              <a:gd name="connsiteX1" fmla="*/ 103367 w 850789"/>
              <a:gd name="connsiteY1" fmla="*/ 121565 h 180023"/>
              <a:gd name="connsiteX2" fmla="*/ 182880 w 850789"/>
              <a:gd name="connsiteY2" fmla="*/ 129516 h 180023"/>
              <a:gd name="connsiteX3" fmla="*/ 270344 w 850789"/>
              <a:gd name="connsiteY3" fmla="*/ 145419 h 180023"/>
              <a:gd name="connsiteX4" fmla="*/ 318052 w 850789"/>
              <a:gd name="connsiteY4" fmla="*/ 177224 h 180023"/>
              <a:gd name="connsiteX5" fmla="*/ 469127 w 850789"/>
              <a:gd name="connsiteY5" fmla="*/ 161321 h 180023"/>
              <a:gd name="connsiteX6" fmla="*/ 469127 w 850789"/>
              <a:gd name="connsiteY6" fmla="*/ 26149 h 180023"/>
              <a:gd name="connsiteX7" fmla="*/ 540689 w 850789"/>
              <a:gd name="connsiteY7" fmla="*/ 2295 h 180023"/>
              <a:gd name="connsiteX8" fmla="*/ 850789 w 850789"/>
              <a:gd name="connsiteY8" fmla="*/ 2295 h 180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0789" h="180023">
                <a:moveTo>
                  <a:pt x="0" y="121565"/>
                </a:moveTo>
                <a:cubicBezTo>
                  <a:pt x="36443" y="120902"/>
                  <a:pt x="72887" y="120240"/>
                  <a:pt x="103367" y="121565"/>
                </a:cubicBezTo>
                <a:cubicBezTo>
                  <a:pt x="133847" y="122890"/>
                  <a:pt x="155051" y="125540"/>
                  <a:pt x="182880" y="129516"/>
                </a:cubicBezTo>
                <a:cubicBezTo>
                  <a:pt x="210709" y="133492"/>
                  <a:pt x="247815" y="137468"/>
                  <a:pt x="270344" y="145419"/>
                </a:cubicBezTo>
                <a:cubicBezTo>
                  <a:pt x="292873" y="153370"/>
                  <a:pt x="284922" y="174574"/>
                  <a:pt x="318052" y="177224"/>
                </a:cubicBezTo>
                <a:cubicBezTo>
                  <a:pt x="351183" y="179874"/>
                  <a:pt x="443948" y="186500"/>
                  <a:pt x="469127" y="161321"/>
                </a:cubicBezTo>
                <a:cubicBezTo>
                  <a:pt x="494306" y="136142"/>
                  <a:pt x="457200" y="52653"/>
                  <a:pt x="469127" y="26149"/>
                </a:cubicBezTo>
                <a:cubicBezTo>
                  <a:pt x="481054" y="-355"/>
                  <a:pt x="477079" y="6271"/>
                  <a:pt x="540689" y="2295"/>
                </a:cubicBezTo>
                <a:cubicBezTo>
                  <a:pt x="604299" y="-1681"/>
                  <a:pt x="727544" y="307"/>
                  <a:pt x="850789" y="2295"/>
                </a:cubicBezTo>
              </a:path>
            </a:pathLst>
          </a:custGeom>
          <a:noFill/>
          <a:ln w="952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8" name="Freihandform: Form 237">
            <a:extLst>
              <a:ext uri="{FF2B5EF4-FFF2-40B4-BE49-F238E27FC236}">
                <a16:creationId xmlns:a16="http://schemas.microsoft.com/office/drawing/2014/main" id="{7846787C-5CD7-4ADD-9B2B-A9C45667778C}"/>
              </a:ext>
            </a:extLst>
          </p:cNvPr>
          <p:cNvSpPr/>
          <p:nvPr/>
        </p:nvSpPr>
        <p:spPr>
          <a:xfrm>
            <a:off x="7353312" y="4436828"/>
            <a:ext cx="313359" cy="636104"/>
          </a:xfrm>
          <a:custGeom>
            <a:avLst/>
            <a:gdLst>
              <a:gd name="connsiteX0" fmla="*/ 303794 w 313359"/>
              <a:gd name="connsiteY0" fmla="*/ 636104 h 636104"/>
              <a:gd name="connsiteX1" fmla="*/ 311745 w 313359"/>
              <a:gd name="connsiteY1" fmla="*/ 492981 h 636104"/>
              <a:gd name="connsiteX2" fmla="*/ 287891 w 313359"/>
              <a:gd name="connsiteY2" fmla="*/ 365760 h 636104"/>
              <a:gd name="connsiteX3" fmla="*/ 81158 w 313359"/>
              <a:gd name="connsiteY3" fmla="*/ 373711 h 636104"/>
              <a:gd name="connsiteX4" fmla="*/ 1645 w 313359"/>
              <a:gd name="connsiteY4" fmla="*/ 349857 h 636104"/>
              <a:gd name="connsiteX5" fmla="*/ 33450 w 313359"/>
              <a:gd name="connsiteY5" fmla="*/ 0 h 6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3359" h="636104">
                <a:moveTo>
                  <a:pt x="303794" y="636104"/>
                </a:moveTo>
                <a:cubicBezTo>
                  <a:pt x="309095" y="587071"/>
                  <a:pt x="314396" y="538038"/>
                  <a:pt x="311745" y="492981"/>
                </a:cubicBezTo>
                <a:cubicBezTo>
                  <a:pt x="309095" y="447924"/>
                  <a:pt x="326322" y="385638"/>
                  <a:pt x="287891" y="365760"/>
                </a:cubicBezTo>
                <a:cubicBezTo>
                  <a:pt x="249460" y="345882"/>
                  <a:pt x="128866" y="376361"/>
                  <a:pt x="81158" y="373711"/>
                </a:cubicBezTo>
                <a:cubicBezTo>
                  <a:pt x="33450" y="371060"/>
                  <a:pt x="9596" y="412142"/>
                  <a:pt x="1645" y="349857"/>
                </a:cubicBezTo>
                <a:cubicBezTo>
                  <a:pt x="-6306" y="287572"/>
                  <a:pt x="16222" y="64936"/>
                  <a:pt x="33450" y="0"/>
                </a:cubicBezTo>
              </a:path>
            </a:pathLst>
          </a:custGeom>
          <a:noFill/>
          <a:ln w="952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2" name="Gruppieren 231">
            <a:extLst>
              <a:ext uri="{FF2B5EF4-FFF2-40B4-BE49-F238E27FC236}">
                <a16:creationId xmlns:a16="http://schemas.microsoft.com/office/drawing/2014/main" id="{AA80143B-91A9-401F-8E40-4FCEE6FED568}"/>
              </a:ext>
            </a:extLst>
          </p:cNvPr>
          <p:cNvGrpSpPr/>
          <p:nvPr/>
        </p:nvGrpSpPr>
        <p:grpSpPr>
          <a:xfrm>
            <a:off x="86638" y="492863"/>
            <a:ext cx="10864471" cy="6382580"/>
            <a:chOff x="86638" y="492863"/>
            <a:chExt cx="10864471" cy="6382580"/>
          </a:xfrm>
        </p:grpSpPr>
        <p:grpSp>
          <p:nvGrpSpPr>
            <p:cNvPr id="171" name="Gruppieren 170">
              <a:extLst>
                <a:ext uri="{FF2B5EF4-FFF2-40B4-BE49-F238E27FC236}">
                  <a16:creationId xmlns:a16="http://schemas.microsoft.com/office/drawing/2014/main" id="{67C69751-1550-4449-BA57-C5BA3D80AD3D}"/>
                </a:ext>
              </a:extLst>
            </p:cNvPr>
            <p:cNvGrpSpPr/>
            <p:nvPr/>
          </p:nvGrpSpPr>
          <p:grpSpPr>
            <a:xfrm>
              <a:off x="86638" y="492863"/>
              <a:ext cx="10864471" cy="6382580"/>
              <a:chOff x="86638" y="492863"/>
              <a:chExt cx="10864471" cy="6382580"/>
            </a:xfrm>
          </p:grpSpPr>
          <p:grpSp>
            <p:nvGrpSpPr>
              <p:cNvPr id="172" name="Gruppieren 171">
                <a:extLst>
                  <a:ext uri="{FF2B5EF4-FFF2-40B4-BE49-F238E27FC236}">
                    <a16:creationId xmlns:a16="http://schemas.microsoft.com/office/drawing/2014/main" id="{9BB0FA9C-27C7-4854-BFB8-320786C89AD7}"/>
                  </a:ext>
                </a:extLst>
              </p:cNvPr>
              <p:cNvGrpSpPr/>
              <p:nvPr/>
            </p:nvGrpSpPr>
            <p:grpSpPr>
              <a:xfrm>
                <a:off x="86638" y="492863"/>
                <a:ext cx="10864471" cy="6382580"/>
                <a:chOff x="60372" y="483518"/>
                <a:chExt cx="10864471" cy="6382580"/>
              </a:xfrm>
            </p:grpSpPr>
            <p:grpSp>
              <p:nvGrpSpPr>
                <p:cNvPr id="176" name="Gruppieren 175">
                  <a:extLst>
                    <a:ext uri="{FF2B5EF4-FFF2-40B4-BE49-F238E27FC236}">
                      <a16:creationId xmlns:a16="http://schemas.microsoft.com/office/drawing/2014/main" id="{34C0C63A-0889-45CF-8DBB-47A80276591C}"/>
                    </a:ext>
                  </a:extLst>
                </p:cNvPr>
                <p:cNvGrpSpPr/>
                <p:nvPr/>
              </p:nvGrpSpPr>
              <p:grpSpPr>
                <a:xfrm>
                  <a:off x="60372" y="483518"/>
                  <a:ext cx="10864471" cy="6382580"/>
                  <a:chOff x="60372" y="483518"/>
                  <a:chExt cx="10864471" cy="6382580"/>
                </a:xfrm>
              </p:grpSpPr>
              <p:grpSp>
                <p:nvGrpSpPr>
                  <p:cNvPr id="187" name="Gruppieren 186">
                    <a:extLst>
                      <a:ext uri="{FF2B5EF4-FFF2-40B4-BE49-F238E27FC236}">
                        <a16:creationId xmlns:a16="http://schemas.microsoft.com/office/drawing/2014/main" id="{16663D88-A4B9-426F-8760-84A221A5EF92}"/>
                      </a:ext>
                    </a:extLst>
                  </p:cNvPr>
                  <p:cNvGrpSpPr/>
                  <p:nvPr/>
                </p:nvGrpSpPr>
                <p:grpSpPr>
                  <a:xfrm>
                    <a:off x="60372" y="483518"/>
                    <a:ext cx="10864471" cy="6382580"/>
                    <a:chOff x="60372" y="483518"/>
                    <a:chExt cx="10864471" cy="6382580"/>
                  </a:xfrm>
                </p:grpSpPr>
                <p:grpSp>
                  <p:nvGrpSpPr>
                    <p:cNvPr id="194" name="Gruppieren 193">
                      <a:extLst>
                        <a:ext uri="{FF2B5EF4-FFF2-40B4-BE49-F238E27FC236}">
                          <a16:creationId xmlns:a16="http://schemas.microsoft.com/office/drawing/2014/main" id="{E318F7F8-7C4F-48A9-9F7F-333FEFAA6E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372" y="483518"/>
                      <a:ext cx="10864471" cy="6382580"/>
                      <a:chOff x="60372" y="483518"/>
                      <a:chExt cx="10864471" cy="6382580"/>
                    </a:xfrm>
                  </p:grpSpPr>
                  <p:grpSp>
                    <p:nvGrpSpPr>
                      <p:cNvPr id="196" name="Gruppieren 195">
                        <a:extLst>
                          <a:ext uri="{FF2B5EF4-FFF2-40B4-BE49-F238E27FC236}">
                            <a16:creationId xmlns:a16="http://schemas.microsoft.com/office/drawing/2014/main" id="{74530034-59F4-4FC7-853C-09FF22D457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372" y="483518"/>
                        <a:ext cx="10864471" cy="6382580"/>
                        <a:chOff x="60372" y="483518"/>
                        <a:chExt cx="10864471" cy="6382580"/>
                      </a:xfrm>
                    </p:grpSpPr>
                    <p:grpSp>
                      <p:nvGrpSpPr>
                        <p:cNvPr id="198" name="Gruppieren 197">
                          <a:extLst>
                            <a:ext uri="{FF2B5EF4-FFF2-40B4-BE49-F238E27FC236}">
                              <a16:creationId xmlns:a16="http://schemas.microsoft.com/office/drawing/2014/main" id="{C0DC69C3-8621-4C00-A51F-6602F30EC08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0372" y="483518"/>
                          <a:ext cx="10864471" cy="6382580"/>
                          <a:chOff x="60372" y="483518"/>
                          <a:chExt cx="10864471" cy="6382580"/>
                        </a:xfrm>
                      </p:grpSpPr>
                      <p:grpSp>
                        <p:nvGrpSpPr>
                          <p:cNvPr id="203" name="Gruppieren 202">
                            <a:extLst>
                              <a:ext uri="{FF2B5EF4-FFF2-40B4-BE49-F238E27FC236}">
                                <a16:creationId xmlns:a16="http://schemas.microsoft.com/office/drawing/2014/main" id="{DEDE3FCC-04AF-42AB-B84C-3A794CBFB73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0372" y="483518"/>
                            <a:ext cx="10864471" cy="6382580"/>
                            <a:chOff x="60372" y="483518"/>
                            <a:chExt cx="10864471" cy="6382580"/>
                          </a:xfrm>
                        </p:grpSpPr>
                        <p:grpSp>
                          <p:nvGrpSpPr>
                            <p:cNvPr id="205" name="Gruppieren 204">
                              <a:extLst>
                                <a:ext uri="{FF2B5EF4-FFF2-40B4-BE49-F238E27FC236}">
                                  <a16:creationId xmlns:a16="http://schemas.microsoft.com/office/drawing/2014/main" id="{80E37EA8-59DC-4EEA-8103-48D258FC289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60372" y="492863"/>
                              <a:ext cx="10864471" cy="6373235"/>
                              <a:chOff x="60372" y="492863"/>
                              <a:chExt cx="10864471" cy="6373235"/>
                            </a:xfrm>
                          </p:grpSpPr>
                          <p:grpSp>
                            <p:nvGrpSpPr>
                              <p:cNvPr id="209" name="Gruppieren 208">
                                <a:extLst>
                                  <a:ext uri="{FF2B5EF4-FFF2-40B4-BE49-F238E27FC236}">
                                    <a16:creationId xmlns:a16="http://schemas.microsoft.com/office/drawing/2014/main" id="{E5BB591A-0125-4412-8BC8-90E02F5C1D4B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60372" y="520771"/>
                                <a:ext cx="10864471" cy="6345327"/>
                                <a:chOff x="489451" y="512673"/>
                                <a:chExt cx="10864471" cy="6345327"/>
                              </a:xfrm>
                            </p:grpSpPr>
                            <p:grpSp>
                              <p:nvGrpSpPr>
                                <p:cNvPr id="211" name="Gruppieren 210">
                                  <a:extLst>
                                    <a:ext uri="{FF2B5EF4-FFF2-40B4-BE49-F238E27FC236}">
                                      <a16:creationId xmlns:a16="http://schemas.microsoft.com/office/drawing/2014/main" id="{00B1780C-5916-4D6C-884E-7D925B2467EA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489451" y="512673"/>
                                  <a:ext cx="10864471" cy="6345327"/>
                                  <a:chOff x="489451" y="512673"/>
                                  <a:chExt cx="10864471" cy="6345327"/>
                                </a:xfrm>
                              </p:grpSpPr>
                              <p:grpSp>
                                <p:nvGrpSpPr>
                                  <p:cNvPr id="213" name="Gruppieren 212">
                                    <a:extLst>
                                      <a:ext uri="{FF2B5EF4-FFF2-40B4-BE49-F238E27FC236}">
                                        <a16:creationId xmlns:a16="http://schemas.microsoft.com/office/drawing/2014/main" id="{A9917F60-0AEE-48BA-A5FB-B87C2E4C68B4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489451" y="512673"/>
                                    <a:ext cx="10864471" cy="6345327"/>
                                    <a:chOff x="470401" y="512673"/>
                                    <a:chExt cx="10864471" cy="6345327"/>
                                  </a:xfrm>
                                </p:grpSpPr>
                                <p:pic>
                                  <p:nvPicPr>
                                    <p:cNvPr id="215" name="Grafik 214">
                                      <a:extLst>
                                        <a:ext uri="{FF2B5EF4-FFF2-40B4-BE49-F238E27FC236}">
                                          <a16:creationId xmlns:a16="http://schemas.microsoft.com/office/drawing/2014/main" id="{33D91B03-A054-4CD6-8A35-288062167C12}"/>
                                        </a:ext>
                                      </a:extLst>
                                    </p:cNvPr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>
                                    <a:blip r:embed="rId2">
                                      <a:extLst>
                                        <a:ext uri="{BEBA8EAE-BF5A-486C-A8C5-ECC9F3942E4B}">
                                          <a14:imgProps xmlns:a14="http://schemas.microsoft.com/office/drawing/2010/main">
                                            <a14:imgLayer r:embed="rId3">
                                              <a14:imgEffect>
                                                <a14:saturation sat="400000"/>
                                              </a14:imgEffect>
                                            </a14:imgLayer>
                                          </a14:imgProps>
                                        </a:ext>
                                      </a:extLst>
                                    </a:blip>
                                    <a:stretch>
                                      <a:fillRect/>
                                    </a:stretch>
                                  </p:blipFill>
                                  <p:spPr>
                                    <a:xfrm>
                                      <a:off x="470401" y="512673"/>
                                      <a:ext cx="10864471" cy="6317144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grpSp>
                                  <p:nvGrpSpPr>
                                    <p:cNvPr id="216" name="Gruppieren 215">
                                      <a:extLst>
                                        <a:ext uri="{FF2B5EF4-FFF2-40B4-BE49-F238E27FC236}">
                                          <a16:creationId xmlns:a16="http://schemas.microsoft.com/office/drawing/2014/main" id="{6ABF7372-5727-455C-AA84-6E01E065D734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6686550" y="530212"/>
                                      <a:ext cx="1028405" cy="6294710"/>
                                      <a:chOff x="6686550" y="530212"/>
                                      <a:chExt cx="1028405" cy="6294710"/>
                                    </a:xfrm>
                                  </p:grpSpPr>
                                  <p:sp>
                                    <p:nvSpPr>
                                      <p:cNvPr id="230" name="Freihandform: Form 22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E385601-910B-4C3E-A625-BAC41EF87762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6794569" y="530212"/>
                                        <a:ext cx="920386" cy="6294709"/>
                                      </a:xfrm>
                                      <a:custGeom>
                                        <a:avLst/>
                                        <a:gdLst>
                                          <a:gd name="connsiteX0" fmla="*/ 25331 w 920386"/>
                                          <a:gd name="connsiteY0" fmla="*/ 6318263 h 6318263"/>
                                          <a:gd name="connsiteX1" fmla="*/ 44381 w 920386"/>
                                          <a:gd name="connsiteY1" fmla="*/ 5975363 h 6318263"/>
                                          <a:gd name="connsiteX2" fmla="*/ 434906 w 920386"/>
                                          <a:gd name="connsiteY2" fmla="*/ 5346713 h 6318263"/>
                                          <a:gd name="connsiteX3" fmla="*/ 901631 w 920386"/>
                                          <a:gd name="connsiteY3" fmla="*/ 3241688 h 6318263"/>
                                          <a:gd name="connsiteX4" fmla="*/ 825431 w 920386"/>
                                          <a:gd name="connsiteY4" fmla="*/ 2432063 h 6318263"/>
                                          <a:gd name="connsiteX5" fmla="*/ 796856 w 920386"/>
                                          <a:gd name="connsiteY5" fmla="*/ 2232038 h 6318263"/>
                                          <a:gd name="connsiteX6" fmla="*/ 787331 w 920386"/>
                                          <a:gd name="connsiteY6" fmla="*/ 2079638 h 6318263"/>
                                          <a:gd name="connsiteX7" fmla="*/ 844481 w 920386"/>
                                          <a:gd name="connsiteY7" fmla="*/ 1365263 h 6318263"/>
                                          <a:gd name="connsiteX8" fmla="*/ 901631 w 920386"/>
                                          <a:gd name="connsiteY8" fmla="*/ 1069988 h 6318263"/>
                                          <a:gd name="connsiteX9" fmla="*/ 854006 w 920386"/>
                                          <a:gd name="connsiteY9" fmla="*/ 3188 h 6318263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  <a:cxn ang="0">
                                            <a:pos x="connsiteX2" y="connsiteY2"/>
                                          </a:cxn>
                                          <a:cxn ang="0">
                                            <a:pos x="connsiteX3" y="connsiteY3"/>
                                          </a:cxn>
                                          <a:cxn ang="0">
                                            <a:pos x="connsiteX4" y="connsiteY4"/>
                                          </a:cxn>
                                          <a:cxn ang="0">
                                            <a:pos x="connsiteX5" y="connsiteY5"/>
                                          </a:cxn>
                                          <a:cxn ang="0">
                                            <a:pos x="connsiteX6" y="connsiteY6"/>
                                          </a:cxn>
                                          <a:cxn ang="0">
                                            <a:pos x="connsiteX7" y="connsiteY7"/>
                                          </a:cxn>
                                          <a:cxn ang="0">
                                            <a:pos x="connsiteX8" y="connsiteY8"/>
                                          </a:cxn>
                                          <a:cxn ang="0">
                                            <a:pos x="connsiteX9" y="connsiteY9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920386" h="6318263">
                                            <a:moveTo>
                                              <a:pt x="25331" y="6318263"/>
                                            </a:moveTo>
                                            <a:cubicBezTo>
                                              <a:pt x="725" y="6227775"/>
                                              <a:pt x="-23881" y="6137288"/>
                                              <a:pt x="44381" y="5975363"/>
                                            </a:cubicBezTo>
                                            <a:cubicBezTo>
                                              <a:pt x="112643" y="5813438"/>
                                              <a:pt x="292031" y="5802325"/>
                                              <a:pt x="434906" y="5346713"/>
                                            </a:cubicBezTo>
                                            <a:cubicBezTo>
                                              <a:pt x="577781" y="4891100"/>
                                              <a:pt x="836543" y="3727463"/>
                                              <a:pt x="901631" y="3241688"/>
                                            </a:cubicBezTo>
                                            <a:cubicBezTo>
                                              <a:pt x="966719" y="2755913"/>
                                              <a:pt x="842894" y="2600338"/>
                                              <a:pt x="825431" y="2432063"/>
                                            </a:cubicBezTo>
                                            <a:cubicBezTo>
                                              <a:pt x="807969" y="2263788"/>
                                              <a:pt x="803206" y="2290775"/>
                                              <a:pt x="796856" y="2232038"/>
                                            </a:cubicBezTo>
                                            <a:cubicBezTo>
                                              <a:pt x="790506" y="2173301"/>
                                              <a:pt x="779394" y="2224100"/>
                                              <a:pt x="787331" y="2079638"/>
                                            </a:cubicBezTo>
                                            <a:cubicBezTo>
                                              <a:pt x="795269" y="1935175"/>
                                              <a:pt x="825431" y="1533538"/>
                                              <a:pt x="844481" y="1365263"/>
                                            </a:cubicBezTo>
                                            <a:cubicBezTo>
                                              <a:pt x="863531" y="1196988"/>
                                              <a:pt x="900044" y="1297000"/>
                                              <a:pt x="901631" y="1069988"/>
                                            </a:cubicBezTo>
                                            <a:cubicBezTo>
                                              <a:pt x="903218" y="842976"/>
                                              <a:pt x="803206" y="-60312"/>
                                              <a:pt x="854006" y="3188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57150">
                                        <a:solidFill>
                                          <a:srgbClr val="E9BA0D"/>
                                        </a:solidFill>
                                      </a:ln>
                                    </p:spPr>
                                    <p:style>
                                      <a:lnRef idx="2">
                                        <a:schemeClr val="accent1">
                                          <a:shade val="50000"/>
                                        </a:schemeClr>
                                      </a:lnRef>
                                      <a:fillRef idx="1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lt1"/>
                                      </a:fontRef>
                                    </p:style>
                                    <p:txBody>
                                      <a:bodyPr rtlCol="0" anchor="ctr"/>
                                      <a:lstStyle/>
                                      <a:p>
                                        <a:pPr algn="ctr"/>
                                        <a:endParaRPr lang="de-DE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1" name="Pfeil: nach rechts 23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96EA729-E79E-4D73-9D28-B1984F314DFC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 rot="5400000">
                                        <a:off x="6750345" y="6666400"/>
                                        <a:ext cx="94727" cy="222318"/>
                                      </a:xfrm>
                                      <a:prstGeom prst="rightArrow">
                                        <a:avLst/>
                                      </a:prstGeom>
                                      <a:solidFill>
                                        <a:srgbClr val="FFC000"/>
                                      </a:solidFill>
                                      <a:ln>
                                        <a:solidFill>
                                          <a:srgbClr val="FFC000"/>
                                        </a:solidFill>
                                      </a:ln>
                                    </p:spPr>
                                    <p:style>
                                      <a:lnRef idx="2">
                                        <a:schemeClr val="accent1">
                                          <a:shade val="50000"/>
                                        </a:schemeClr>
                                      </a:lnRef>
                                      <a:fillRef idx="1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lt1"/>
                                      </a:fontRef>
                                    </p:style>
                                    <p:txBody>
                                      <a:bodyPr rtlCol="0" anchor="ctr"/>
                                      <a:lstStyle/>
                                      <a:p>
                                        <a:pPr algn="ctr"/>
                                        <a:endParaRPr lang="de-DE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217" name="Ellipse 216">
                                      <a:extLst>
                                        <a:ext uri="{FF2B5EF4-FFF2-40B4-BE49-F238E27FC236}">
                                          <a16:creationId xmlns:a16="http://schemas.microsoft.com/office/drawing/2014/main" id="{373428A6-C084-4BA4-B935-86AA7263C985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7762582" y="1154581"/>
                                      <a:ext cx="135180" cy="137924"/>
                                    </a:xfrm>
                                    <a:prstGeom prst="ellipse">
                                      <a:avLst/>
                                    </a:prstGeom>
                                    <a:solidFill>
                                      <a:srgbClr val="C00000"/>
                                    </a:solidFill>
                                    <a:ln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220" name="Freihandform: Form 219">
                                      <a:extLst>
                                        <a:ext uri="{FF2B5EF4-FFF2-40B4-BE49-F238E27FC236}">
                                          <a16:creationId xmlns:a16="http://schemas.microsoft.com/office/drawing/2014/main" id="{0A930A59-F8C0-4C89-AE26-2CAA8AC51081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7308850" y="4374353"/>
                                      <a:ext cx="3327400" cy="2483647"/>
                                    </a:xfrm>
                                    <a:custGeom>
                                      <a:avLst/>
                                      <a:gdLst>
                                        <a:gd name="connsiteX0" fmla="*/ 3327400 w 3327400"/>
                                        <a:gd name="connsiteY0" fmla="*/ 2483647 h 2483647"/>
                                        <a:gd name="connsiteX1" fmla="*/ 3232150 w 3327400"/>
                                        <a:gd name="connsiteY1" fmla="*/ 2331247 h 2483647"/>
                                        <a:gd name="connsiteX2" fmla="*/ 3048000 w 3327400"/>
                                        <a:gd name="connsiteY2" fmla="*/ 2058197 h 2483647"/>
                                        <a:gd name="connsiteX3" fmla="*/ 2374900 w 3327400"/>
                                        <a:gd name="connsiteY3" fmla="*/ 1473997 h 2483647"/>
                                        <a:gd name="connsiteX4" fmla="*/ 1917700 w 3327400"/>
                                        <a:gd name="connsiteY4" fmla="*/ 1080297 h 2483647"/>
                                        <a:gd name="connsiteX5" fmla="*/ 1403350 w 3327400"/>
                                        <a:gd name="connsiteY5" fmla="*/ 965997 h 2483647"/>
                                        <a:gd name="connsiteX6" fmla="*/ 412750 w 3327400"/>
                                        <a:gd name="connsiteY6" fmla="*/ 1219997 h 2483647"/>
                                        <a:gd name="connsiteX7" fmla="*/ 184150 w 3327400"/>
                                        <a:gd name="connsiteY7" fmla="*/ 1334297 h 2483647"/>
                                        <a:gd name="connsiteX8" fmla="*/ 0 w 3327400"/>
                                        <a:gd name="connsiteY8" fmla="*/ 1346997 h 2483647"/>
                                        <a:gd name="connsiteX9" fmla="*/ 184150 w 3327400"/>
                                        <a:gd name="connsiteY9" fmla="*/ 692947 h 2483647"/>
                                        <a:gd name="connsiteX10" fmla="*/ 292100 w 3327400"/>
                                        <a:gd name="connsiteY10" fmla="*/ 70647 h 2483647"/>
                                        <a:gd name="connsiteX11" fmla="*/ 361950 w 3327400"/>
                                        <a:gd name="connsiteY11" fmla="*/ 19847 h 2483647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  <a:cxn ang="0">
                                          <a:pos x="connsiteX2" y="connsiteY2"/>
                                        </a:cxn>
                                        <a:cxn ang="0">
                                          <a:pos x="connsiteX3" y="connsiteY3"/>
                                        </a:cxn>
                                        <a:cxn ang="0">
                                          <a:pos x="connsiteX4" y="connsiteY4"/>
                                        </a:cxn>
                                        <a:cxn ang="0">
                                          <a:pos x="connsiteX5" y="connsiteY5"/>
                                        </a:cxn>
                                        <a:cxn ang="0">
                                          <a:pos x="connsiteX6" y="connsiteY6"/>
                                        </a:cxn>
                                        <a:cxn ang="0">
                                          <a:pos x="connsiteX7" y="connsiteY7"/>
                                        </a:cxn>
                                        <a:cxn ang="0">
                                          <a:pos x="connsiteX8" y="connsiteY8"/>
                                        </a:cxn>
                                        <a:cxn ang="0">
                                          <a:pos x="connsiteX9" y="connsiteY9"/>
                                        </a:cxn>
                                        <a:cxn ang="0">
                                          <a:pos x="connsiteX10" y="connsiteY10"/>
                                        </a:cxn>
                                        <a:cxn ang="0">
                                          <a:pos x="connsiteX11" y="connsiteY11"/>
                                        </a:cxn>
                                      </a:cxnLst>
                                      <a:rect l="l" t="t" r="r" b="b"/>
                                      <a:pathLst>
                                        <a:path w="3327400" h="2483647">
                                          <a:moveTo>
                                            <a:pt x="3327400" y="2483647"/>
                                          </a:moveTo>
                                          <a:cubicBezTo>
                                            <a:pt x="3303058" y="2442901"/>
                                            <a:pt x="3278717" y="2402155"/>
                                            <a:pt x="3232150" y="2331247"/>
                                          </a:cubicBezTo>
                                          <a:cubicBezTo>
                                            <a:pt x="3185583" y="2260339"/>
                                            <a:pt x="3190875" y="2201072"/>
                                            <a:pt x="3048000" y="2058197"/>
                                          </a:cubicBezTo>
                                          <a:cubicBezTo>
                                            <a:pt x="2905125" y="1915322"/>
                                            <a:pt x="2374900" y="1473997"/>
                                            <a:pt x="2374900" y="1473997"/>
                                          </a:cubicBezTo>
                                          <a:cubicBezTo>
                                            <a:pt x="2186517" y="1311014"/>
                                            <a:pt x="2079625" y="1164964"/>
                                            <a:pt x="1917700" y="1080297"/>
                                          </a:cubicBezTo>
                                          <a:cubicBezTo>
                                            <a:pt x="1755775" y="995630"/>
                                            <a:pt x="1654175" y="942714"/>
                                            <a:pt x="1403350" y="965997"/>
                                          </a:cubicBezTo>
                                          <a:cubicBezTo>
                                            <a:pt x="1152525" y="989280"/>
                                            <a:pt x="615950" y="1158614"/>
                                            <a:pt x="412750" y="1219997"/>
                                          </a:cubicBezTo>
                                          <a:cubicBezTo>
                                            <a:pt x="209550" y="1281380"/>
                                            <a:pt x="252942" y="1313130"/>
                                            <a:pt x="184150" y="1334297"/>
                                          </a:cubicBezTo>
                                          <a:cubicBezTo>
                                            <a:pt x="115358" y="1355464"/>
                                            <a:pt x="0" y="1453889"/>
                                            <a:pt x="0" y="1346997"/>
                                          </a:cubicBezTo>
                                          <a:cubicBezTo>
                                            <a:pt x="0" y="1240105"/>
                                            <a:pt x="135467" y="905672"/>
                                            <a:pt x="184150" y="692947"/>
                                          </a:cubicBezTo>
                                          <a:cubicBezTo>
                                            <a:pt x="232833" y="480222"/>
                                            <a:pt x="262467" y="182830"/>
                                            <a:pt x="292100" y="70647"/>
                                          </a:cubicBezTo>
                                          <a:cubicBezTo>
                                            <a:pt x="321733" y="-41536"/>
                                            <a:pt x="333375" y="11380"/>
                                            <a:pt x="361950" y="19847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31750"/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221" name="Pfeil: nach rechts 220">
                                      <a:extLst>
                                        <a:ext uri="{FF2B5EF4-FFF2-40B4-BE49-F238E27FC236}">
                                          <a16:creationId xmlns:a16="http://schemas.microsoft.com/office/drawing/2014/main" id="{C41C3FA7-3C2D-4555-99DC-58FB25687B7C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 rot="18404334">
                                      <a:off x="7566444" y="4369301"/>
                                      <a:ext cx="140671" cy="112315"/>
                                    </a:xfrm>
                                    <a:prstGeom prst="rightArrow">
                                      <a:avLst/>
                                    </a:prstGeom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222" name="Freihandform: Form 221">
                                      <a:extLst>
                                        <a:ext uri="{FF2B5EF4-FFF2-40B4-BE49-F238E27FC236}">
                                          <a16:creationId xmlns:a16="http://schemas.microsoft.com/office/drawing/2014/main" id="{5E7D5FA4-D377-43D1-865B-BED54DEB089E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2165350" y="3695606"/>
                                      <a:ext cx="5737620" cy="1253922"/>
                                    </a:xfrm>
                                    <a:custGeom>
                                      <a:avLst/>
                                      <a:gdLst>
                                        <a:gd name="connsiteX0" fmla="*/ 0 w 5737620"/>
                                        <a:gd name="connsiteY0" fmla="*/ 1168494 h 1253922"/>
                                        <a:gd name="connsiteX1" fmla="*/ 406400 w 5737620"/>
                                        <a:gd name="connsiteY1" fmla="*/ 1079594 h 1253922"/>
                                        <a:gd name="connsiteX2" fmla="*/ 609600 w 5737620"/>
                                        <a:gd name="connsiteY2" fmla="*/ 1009744 h 1253922"/>
                                        <a:gd name="connsiteX3" fmla="*/ 952500 w 5737620"/>
                                        <a:gd name="connsiteY3" fmla="*/ 1073244 h 1253922"/>
                                        <a:gd name="connsiteX4" fmla="*/ 1263650 w 5737620"/>
                                        <a:gd name="connsiteY4" fmla="*/ 1181194 h 1253922"/>
                                        <a:gd name="connsiteX5" fmla="*/ 1504950 w 5737620"/>
                                        <a:gd name="connsiteY5" fmla="*/ 1251044 h 1253922"/>
                                        <a:gd name="connsiteX6" fmla="*/ 1809750 w 5737620"/>
                                        <a:gd name="connsiteY6" fmla="*/ 1225644 h 1253922"/>
                                        <a:gd name="connsiteX7" fmla="*/ 2057400 w 5737620"/>
                                        <a:gd name="connsiteY7" fmla="*/ 1092294 h 1253922"/>
                                        <a:gd name="connsiteX8" fmla="*/ 2190750 w 5737620"/>
                                        <a:gd name="connsiteY8" fmla="*/ 1009744 h 1253922"/>
                                        <a:gd name="connsiteX9" fmla="*/ 2482850 w 5737620"/>
                                        <a:gd name="connsiteY9" fmla="*/ 596994 h 1253922"/>
                                        <a:gd name="connsiteX10" fmla="*/ 2787650 w 5737620"/>
                                        <a:gd name="connsiteY10" fmla="*/ 355694 h 1253922"/>
                                        <a:gd name="connsiteX11" fmla="*/ 3130550 w 5737620"/>
                                        <a:gd name="connsiteY11" fmla="*/ 241394 h 1253922"/>
                                        <a:gd name="connsiteX12" fmla="*/ 3486150 w 5737620"/>
                                        <a:gd name="connsiteY12" fmla="*/ 190594 h 1253922"/>
                                        <a:gd name="connsiteX13" fmla="*/ 3581400 w 5737620"/>
                                        <a:gd name="connsiteY13" fmla="*/ 127094 h 1253922"/>
                                        <a:gd name="connsiteX14" fmla="*/ 3644900 w 5737620"/>
                                        <a:gd name="connsiteY14" fmla="*/ 165194 h 1253922"/>
                                        <a:gd name="connsiteX15" fmla="*/ 3937000 w 5737620"/>
                                        <a:gd name="connsiteY15" fmla="*/ 139794 h 1253922"/>
                                        <a:gd name="connsiteX16" fmla="*/ 4108450 w 5737620"/>
                                        <a:gd name="connsiteY16" fmla="*/ 76294 h 1253922"/>
                                        <a:gd name="connsiteX17" fmla="*/ 4857750 w 5737620"/>
                                        <a:gd name="connsiteY17" fmla="*/ 25494 h 1253922"/>
                                        <a:gd name="connsiteX18" fmla="*/ 5054600 w 5737620"/>
                                        <a:gd name="connsiteY18" fmla="*/ 12794 h 1253922"/>
                                        <a:gd name="connsiteX19" fmla="*/ 5429250 w 5737620"/>
                                        <a:gd name="connsiteY19" fmla="*/ 209644 h 1253922"/>
                                        <a:gd name="connsiteX20" fmla="*/ 5727700 w 5737620"/>
                                        <a:gd name="connsiteY20" fmla="*/ 323944 h 1253922"/>
                                        <a:gd name="connsiteX21" fmla="*/ 5645150 w 5737620"/>
                                        <a:gd name="connsiteY21" fmla="*/ 501744 h 1253922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  <a:cxn ang="0">
                                          <a:pos x="connsiteX2" y="connsiteY2"/>
                                        </a:cxn>
                                        <a:cxn ang="0">
                                          <a:pos x="connsiteX3" y="connsiteY3"/>
                                        </a:cxn>
                                        <a:cxn ang="0">
                                          <a:pos x="connsiteX4" y="connsiteY4"/>
                                        </a:cxn>
                                        <a:cxn ang="0">
                                          <a:pos x="connsiteX5" y="connsiteY5"/>
                                        </a:cxn>
                                        <a:cxn ang="0">
                                          <a:pos x="connsiteX6" y="connsiteY6"/>
                                        </a:cxn>
                                        <a:cxn ang="0">
                                          <a:pos x="connsiteX7" y="connsiteY7"/>
                                        </a:cxn>
                                        <a:cxn ang="0">
                                          <a:pos x="connsiteX8" y="connsiteY8"/>
                                        </a:cxn>
                                        <a:cxn ang="0">
                                          <a:pos x="connsiteX9" y="connsiteY9"/>
                                        </a:cxn>
                                        <a:cxn ang="0">
                                          <a:pos x="connsiteX10" y="connsiteY10"/>
                                        </a:cxn>
                                        <a:cxn ang="0">
                                          <a:pos x="connsiteX11" y="connsiteY11"/>
                                        </a:cxn>
                                        <a:cxn ang="0">
                                          <a:pos x="connsiteX12" y="connsiteY12"/>
                                        </a:cxn>
                                        <a:cxn ang="0">
                                          <a:pos x="connsiteX13" y="connsiteY13"/>
                                        </a:cxn>
                                        <a:cxn ang="0">
                                          <a:pos x="connsiteX14" y="connsiteY14"/>
                                        </a:cxn>
                                        <a:cxn ang="0">
                                          <a:pos x="connsiteX15" y="connsiteY15"/>
                                        </a:cxn>
                                        <a:cxn ang="0">
                                          <a:pos x="connsiteX16" y="connsiteY16"/>
                                        </a:cxn>
                                        <a:cxn ang="0">
                                          <a:pos x="connsiteX17" y="connsiteY17"/>
                                        </a:cxn>
                                        <a:cxn ang="0">
                                          <a:pos x="connsiteX18" y="connsiteY18"/>
                                        </a:cxn>
                                        <a:cxn ang="0">
                                          <a:pos x="connsiteX19" y="connsiteY19"/>
                                        </a:cxn>
                                        <a:cxn ang="0">
                                          <a:pos x="connsiteX20" y="connsiteY20"/>
                                        </a:cxn>
                                        <a:cxn ang="0">
                                          <a:pos x="connsiteX21" y="connsiteY21"/>
                                        </a:cxn>
                                      </a:cxnLst>
                                      <a:rect l="l" t="t" r="r" b="b"/>
                                      <a:pathLst>
                                        <a:path w="5737620" h="1253922">
                                          <a:moveTo>
                                            <a:pt x="0" y="1168494"/>
                                          </a:moveTo>
                                          <a:cubicBezTo>
                                            <a:pt x="152400" y="1137273"/>
                                            <a:pt x="304800" y="1106052"/>
                                            <a:pt x="406400" y="1079594"/>
                                          </a:cubicBezTo>
                                          <a:cubicBezTo>
                                            <a:pt x="508000" y="1053136"/>
                                            <a:pt x="518583" y="1010802"/>
                                            <a:pt x="609600" y="1009744"/>
                                          </a:cubicBezTo>
                                          <a:cubicBezTo>
                                            <a:pt x="700617" y="1008686"/>
                                            <a:pt x="843492" y="1044669"/>
                                            <a:pt x="952500" y="1073244"/>
                                          </a:cubicBezTo>
                                          <a:cubicBezTo>
                                            <a:pt x="1061508" y="1101819"/>
                                            <a:pt x="1171575" y="1151561"/>
                                            <a:pt x="1263650" y="1181194"/>
                                          </a:cubicBezTo>
                                          <a:cubicBezTo>
                                            <a:pt x="1355725" y="1210827"/>
                                            <a:pt x="1413933" y="1243636"/>
                                            <a:pt x="1504950" y="1251044"/>
                                          </a:cubicBezTo>
                                          <a:cubicBezTo>
                                            <a:pt x="1595967" y="1258452"/>
                                            <a:pt x="1717675" y="1252102"/>
                                            <a:pt x="1809750" y="1225644"/>
                                          </a:cubicBezTo>
                                          <a:cubicBezTo>
                                            <a:pt x="1901825" y="1199186"/>
                                            <a:pt x="1993900" y="1128277"/>
                                            <a:pt x="2057400" y="1092294"/>
                                          </a:cubicBezTo>
                                          <a:cubicBezTo>
                                            <a:pt x="2120900" y="1056311"/>
                                            <a:pt x="2119842" y="1092294"/>
                                            <a:pt x="2190750" y="1009744"/>
                                          </a:cubicBezTo>
                                          <a:cubicBezTo>
                                            <a:pt x="2261658" y="927194"/>
                                            <a:pt x="2383367" y="706002"/>
                                            <a:pt x="2482850" y="596994"/>
                                          </a:cubicBezTo>
                                          <a:cubicBezTo>
                                            <a:pt x="2582333" y="487986"/>
                                            <a:pt x="2679700" y="414961"/>
                                            <a:pt x="2787650" y="355694"/>
                                          </a:cubicBezTo>
                                          <a:cubicBezTo>
                                            <a:pt x="2895600" y="296427"/>
                                            <a:pt x="3014133" y="268911"/>
                                            <a:pt x="3130550" y="241394"/>
                                          </a:cubicBezTo>
                                          <a:cubicBezTo>
                                            <a:pt x="3246967" y="213877"/>
                                            <a:pt x="3411008" y="209644"/>
                                            <a:pt x="3486150" y="190594"/>
                                          </a:cubicBezTo>
                                          <a:cubicBezTo>
                                            <a:pt x="3561292" y="171544"/>
                                            <a:pt x="3554942" y="131327"/>
                                            <a:pt x="3581400" y="127094"/>
                                          </a:cubicBezTo>
                                          <a:cubicBezTo>
                                            <a:pt x="3607858" y="122861"/>
                                            <a:pt x="3585633" y="163077"/>
                                            <a:pt x="3644900" y="165194"/>
                                          </a:cubicBezTo>
                                          <a:cubicBezTo>
                                            <a:pt x="3704167" y="167311"/>
                                            <a:pt x="3859742" y="154611"/>
                                            <a:pt x="3937000" y="139794"/>
                                          </a:cubicBezTo>
                                          <a:cubicBezTo>
                                            <a:pt x="4014258" y="124977"/>
                                            <a:pt x="3954992" y="95344"/>
                                            <a:pt x="4108450" y="76294"/>
                                          </a:cubicBezTo>
                                          <a:cubicBezTo>
                                            <a:pt x="4261908" y="57244"/>
                                            <a:pt x="4857750" y="25494"/>
                                            <a:pt x="4857750" y="25494"/>
                                          </a:cubicBezTo>
                                          <a:cubicBezTo>
                                            <a:pt x="5015442" y="14911"/>
                                            <a:pt x="4959350" y="-17898"/>
                                            <a:pt x="5054600" y="12794"/>
                                          </a:cubicBezTo>
                                          <a:cubicBezTo>
                                            <a:pt x="5149850" y="43486"/>
                                            <a:pt x="5317067" y="157786"/>
                                            <a:pt x="5429250" y="209644"/>
                                          </a:cubicBezTo>
                                          <a:cubicBezTo>
                                            <a:pt x="5541433" y="261502"/>
                                            <a:pt x="5691717" y="275261"/>
                                            <a:pt x="5727700" y="323944"/>
                                          </a:cubicBezTo>
                                          <a:cubicBezTo>
                                            <a:pt x="5763683" y="372627"/>
                                            <a:pt x="5693833" y="456236"/>
                                            <a:pt x="5645150" y="501744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31750"/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223" name="Pfeil: nach rechts 222">
                                      <a:extLst>
                                        <a:ext uri="{FF2B5EF4-FFF2-40B4-BE49-F238E27FC236}">
                                          <a16:creationId xmlns:a16="http://schemas.microsoft.com/office/drawing/2014/main" id="{312E5B9C-416E-43A5-951C-DFFB5B18EE5F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 rot="7771855">
                                      <a:off x="7782785" y="4107995"/>
                                      <a:ext cx="140671" cy="112315"/>
                                    </a:xfrm>
                                    <a:prstGeom prst="rightArrow">
                                      <a:avLst/>
                                    </a:prstGeom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227" name="Textfeld 226">
                                      <a:extLst>
                                        <a:ext uri="{FF2B5EF4-FFF2-40B4-BE49-F238E27FC236}">
                                          <a16:creationId xmlns:a16="http://schemas.microsoft.com/office/drawing/2014/main" id="{919CA1CE-CFE7-42B4-91AB-7090C13CDAB6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866203" y="3435243"/>
                                      <a:ext cx="772401" cy="338554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chemeClr val="bg1">
                                        <a:alpha val="70000"/>
                                      </a:schemeClr>
                                    </a:solidFill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r>
                                        <a:rPr lang="de-DE" sz="1600" dirty="0">
                                          <a:solidFill>
                                            <a:srgbClr val="002060"/>
                                          </a:solidFill>
                                        </a:rPr>
                                        <a:t>Shuttle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228" name="Freihandform: Form 227">
                                      <a:extLst>
                                        <a:ext uri="{FF2B5EF4-FFF2-40B4-BE49-F238E27FC236}">
                                          <a16:creationId xmlns:a16="http://schemas.microsoft.com/office/drawing/2014/main" id="{60488067-8A1A-42BA-9DB4-D3DB371A77D9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1430594" y="560341"/>
                                      <a:ext cx="6341806" cy="913612"/>
                                    </a:xfrm>
                                    <a:custGeom>
                                      <a:avLst/>
                                      <a:gdLst>
                                        <a:gd name="connsiteX0" fmla="*/ 0 w 6341806"/>
                                        <a:gd name="connsiteY0" fmla="*/ 339311 h 913612"/>
                                        <a:gd name="connsiteX1" fmla="*/ 221225 w 6341806"/>
                                        <a:gd name="connsiteY1" fmla="*/ 302440 h 913612"/>
                                        <a:gd name="connsiteX2" fmla="*/ 353961 w 6341806"/>
                                        <a:gd name="connsiteY2" fmla="*/ 302440 h 913612"/>
                                        <a:gd name="connsiteX3" fmla="*/ 516193 w 6341806"/>
                                        <a:gd name="connsiteY3" fmla="*/ 243446 h 913612"/>
                                        <a:gd name="connsiteX4" fmla="*/ 678425 w 6341806"/>
                                        <a:gd name="connsiteY4" fmla="*/ 147582 h 913612"/>
                                        <a:gd name="connsiteX5" fmla="*/ 825909 w 6341806"/>
                                        <a:gd name="connsiteY5" fmla="*/ 66465 h 913612"/>
                                        <a:gd name="connsiteX6" fmla="*/ 921774 w 6341806"/>
                                        <a:gd name="connsiteY6" fmla="*/ 98 h 913612"/>
                                        <a:gd name="connsiteX7" fmla="*/ 1076632 w 6341806"/>
                                        <a:gd name="connsiteY7" fmla="*/ 81214 h 913612"/>
                                        <a:gd name="connsiteX8" fmla="*/ 1201993 w 6341806"/>
                                        <a:gd name="connsiteY8" fmla="*/ 154956 h 913612"/>
                                        <a:gd name="connsiteX9" fmla="*/ 1356851 w 6341806"/>
                                        <a:gd name="connsiteY9" fmla="*/ 250820 h 913612"/>
                                        <a:gd name="connsiteX10" fmla="*/ 1504335 w 6341806"/>
                                        <a:gd name="connsiteY10" fmla="*/ 442549 h 913612"/>
                                        <a:gd name="connsiteX11" fmla="*/ 1578077 w 6341806"/>
                                        <a:gd name="connsiteY11" fmla="*/ 560536 h 913612"/>
                                        <a:gd name="connsiteX12" fmla="*/ 1637071 w 6341806"/>
                                        <a:gd name="connsiteY12" fmla="*/ 626904 h 913612"/>
                                        <a:gd name="connsiteX13" fmla="*/ 1659193 w 6341806"/>
                                        <a:gd name="connsiteY13" fmla="*/ 567911 h 913612"/>
                                        <a:gd name="connsiteX14" fmla="*/ 1659193 w 6341806"/>
                                        <a:gd name="connsiteY14" fmla="*/ 501543 h 913612"/>
                                        <a:gd name="connsiteX15" fmla="*/ 1777180 w 6341806"/>
                                        <a:gd name="connsiteY15" fmla="*/ 405678 h 913612"/>
                                        <a:gd name="connsiteX16" fmla="*/ 1873045 w 6341806"/>
                                        <a:gd name="connsiteY16" fmla="*/ 354059 h 913612"/>
                                        <a:gd name="connsiteX17" fmla="*/ 2094271 w 6341806"/>
                                        <a:gd name="connsiteY17" fmla="*/ 354059 h 913612"/>
                                        <a:gd name="connsiteX18" fmla="*/ 2300748 w 6341806"/>
                                        <a:gd name="connsiteY18" fmla="*/ 295065 h 913612"/>
                                        <a:gd name="connsiteX19" fmla="*/ 2426109 w 6341806"/>
                                        <a:gd name="connsiteY19" fmla="*/ 243446 h 913612"/>
                                        <a:gd name="connsiteX20" fmla="*/ 2684206 w 6341806"/>
                                        <a:gd name="connsiteY20" fmla="*/ 390930 h 913612"/>
                                        <a:gd name="connsiteX21" fmla="*/ 2780071 w 6341806"/>
                                        <a:gd name="connsiteY21" fmla="*/ 435175 h 913612"/>
                                        <a:gd name="connsiteX22" fmla="*/ 2986548 w 6341806"/>
                                        <a:gd name="connsiteY22" fmla="*/ 420427 h 913612"/>
                                        <a:gd name="connsiteX23" fmla="*/ 3075038 w 6341806"/>
                                        <a:gd name="connsiteY23" fmla="*/ 464672 h 913612"/>
                                        <a:gd name="connsiteX24" fmla="*/ 3222522 w 6341806"/>
                                        <a:gd name="connsiteY24" fmla="*/ 472046 h 913612"/>
                                        <a:gd name="connsiteX25" fmla="*/ 3355258 w 6341806"/>
                                        <a:gd name="connsiteY25" fmla="*/ 575285 h 913612"/>
                                        <a:gd name="connsiteX26" fmla="*/ 3613354 w 6341806"/>
                                        <a:gd name="connsiteY26" fmla="*/ 649027 h 913612"/>
                                        <a:gd name="connsiteX27" fmla="*/ 3583858 w 6341806"/>
                                        <a:gd name="connsiteY27" fmla="*/ 781762 h 913612"/>
                                        <a:gd name="connsiteX28" fmla="*/ 3687096 w 6341806"/>
                                        <a:gd name="connsiteY28" fmla="*/ 803885 h 913612"/>
                                        <a:gd name="connsiteX29" fmla="*/ 3760838 w 6341806"/>
                                        <a:gd name="connsiteY29" fmla="*/ 892375 h 913612"/>
                                        <a:gd name="connsiteX30" fmla="*/ 3930445 w 6341806"/>
                                        <a:gd name="connsiteY30" fmla="*/ 892375 h 913612"/>
                                        <a:gd name="connsiteX31" fmla="*/ 3945193 w 6341806"/>
                                        <a:gd name="connsiteY31" fmla="*/ 656401 h 913612"/>
                                        <a:gd name="connsiteX32" fmla="*/ 4026309 w 6341806"/>
                                        <a:gd name="connsiteY32" fmla="*/ 427801 h 913612"/>
                                        <a:gd name="connsiteX33" fmla="*/ 4262283 w 6341806"/>
                                        <a:gd name="connsiteY33" fmla="*/ 523665 h 913612"/>
                                        <a:gd name="connsiteX34" fmla="*/ 4417141 w 6341806"/>
                                        <a:gd name="connsiteY34" fmla="*/ 560536 h 913612"/>
                                        <a:gd name="connsiteX35" fmla="*/ 4756354 w 6341806"/>
                                        <a:gd name="connsiteY35" fmla="*/ 508917 h 913612"/>
                                        <a:gd name="connsiteX36" fmla="*/ 5088193 w 6341806"/>
                                        <a:gd name="connsiteY36" fmla="*/ 368807 h 913612"/>
                                        <a:gd name="connsiteX37" fmla="*/ 5132438 w 6341806"/>
                                        <a:gd name="connsiteY37" fmla="*/ 376182 h 913612"/>
                                        <a:gd name="connsiteX38" fmla="*/ 5493774 w 6341806"/>
                                        <a:gd name="connsiteY38" fmla="*/ 206575 h 913612"/>
                                        <a:gd name="connsiteX39" fmla="*/ 5692877 w 6341806"/>
                                        <a:gd name="connsiteY39" fmla="*/ 191827 h 913612"/>
                                        <a:gd name="connsiteX40" fmla="*/ 5766619 w 6341806"/>
                                        <a:gd name="connsiteY40" fmla="*/ 213949 h 913612"/>
                                        <a:gd name="connsiteX41" fmla="*/ 5766619 w 6341806"/>
                                        <a:gd name="connsiteY41" fmla="*/ 435175 h 913612"/>
                                        <a:gd name="connsiteX42" fmla="*/ 6009967 w 6341806"/>
                                        <a:gd name="connsiteY42" fmla="*/ 427801 h 913612"/>
                                        <a:gd name="connsiteX43" fmla="*/ 6113206 w 6341806"/>
                                        <a:gd name="connsiteY43" fmla="*/ 516291 h 913612"/>
                                        <a:gd name="connsiteX44" fmla="*/ 6135329 w 6341806"/>
                                        <a:gd name="connsiteY44" fmla="*/ 678524 h 913612"/>
                                        <a:gd name="connsiteX45" fmla="*/ 6341806 w 6341806"/>
                                        <a:gd name="connsiteY45" fmla="*/ 685898 h 913612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  <a:cxn ang="0">
                                          <a:pos x="connsiteX2" y="connsiteY2"/>
                                        </a:cxn>
                                        <a:cxn ang="0">
                                          <a:pos x="connsiteX3" y="connsiteY3"/>
                                        </a:cxn>
                                        <a:cxn ang="0">
                                          <a:pos x="connsiteX4" y="connsiteY4"/>
                                        </a:cxn>
                                        <a:cxn ang="0">
                                          <a:pos x="connsiteX5" y="connsiteY5"/>
                                        </a:cxn>
                                        <a:cxn ang="0">
                                          <a:pos x="connsiteX6" y="connsiteY6"/>
                                        </a:cxn>
                                        <a:cxn ang="0">
                                          <a:pos x="connsiteX7" y="connsiteY7"/>
                                        </a:cxn>
                                        <a:cxn ang="0">
                                          <a:pos x="connsiteX8" y="connsiteY8"/>
                                        </a:cxn>
                                        <a:cxn ang="0">
                                          <a:pos x="connsiteX9" y="connsiteY9"/>
                                        </a:cxn>
                                        <a:cxn ang="0">
                                          <a:pos x="connsiteX10" y="connsiteY10"/>
                                        </a:cxn>
                                        <a:cxn ang="0">
                                          <a:pos x="connsiteX11" y="connsiteY11"/>
                                        </a:cxn>
                                        <a:cxn ang="0">
                                          <a:pos x="connsiteX12" y="connsiteY12"/>
                                        </a:cxn>
                                        <a:cxn ang="0">
                                          <a:pos x="connsiteX13" y="connsiteY13"/>
                                        </a:cxn>
                                        <a:cxn ang="0">
                                          <a:pos x="connsiteX14" y="connsiteY14"/>
                                        </a:cxn>
                                        <a:cxn ang="0">
                                          <a:pos x="connsiteX15" y="connsiteY15"/>
                                        </a:cxn>
                                        <a:cxn ang="0">
                                          <a:pos x="connsiteX16" y="connsiteY16"/>
                                        </a:cxn>
                                        <a:cxn ang="0">
                                          <a:pos x="connsiteX17" y="connsiteY17"/>
                                        </a:cxn>
                                        <a:cxn ang="0">
                                          <a:pos x="connsiteX18" y="connsiteY18"/>
                                        </a:cxn>
                                        <a:cxn ang="0">
                                          <a:pos x="connsiteX19" y="connsiteY19"/>
                                        </a:cxn>
                                        <a:cxn ang="0">
                                          <a:pos x="connsiteX20" y="connsiteY20"/>
                                        </a:cxn>
                                        <a:cxn ang="0">
                                          <a:pos x="connsiteX21" y="connsiteY21"/>
                                        </a:cxn>
                                        <a:cxn ang="0">
                                          <a:pos x="connsiteX22" y="connsiteY22"/>
                                        </a:cxn>
                                        <a:cxn ang="0">
                                          <a:pos x="connsiteX23" y="connsiteY23"/>
                                        </a:cxn>
                                        <a:cxn ang="0">
                                          <a:pos x="connsiteX24" y="connsiteY24"/>
                                        </a:cxn>
                                        <a:cxn ang="0">
                                          <a:pos x="connsiteX25" y="connsiteY25"/>
                                        </a:cxn>
                                        <a:cxn ang="0">
                                          <a:pos x="connsiteX26" y="connsiteY26"/>
                                        </a:cxn>
                                        <a:cxn ang="0">
                                          <a:pos x="connsiteX27" y="connsiteY27"/>
                                        </a:cxn>
                                        <a:cxn ang="0">
                                          <a:pos x="connsiteX28" y="connsiteY28"/>
                                        </a:cxn>
                                        <a:cxn ang="0">
                                          <a:pos x="connsiteX29" y="connsiteY29"/>
                                        </a:cxn>
                                        <a:cxn ang="0">
                                          <a:pos x="connsiteX30" y="connsiteY30"/>
                                        </a:cxn>
                                        <a:cxn ang="0">
                                          <a:pos x="connsiteX31" y="connsiteY31"/>
                                        </a:cxn>
                                        <a:cxn ang="0">
                                          <a:pos x="connsiteX32" y="connsiteY32"/>
                                        </a:cxn>
                                        <a:cxn ang="0">
                                          <a:pos x="connsiteX33" y="connsiteY33"/>
                                        </a:cxn>
                                        <a:cxn ang="0">
                                          <a:pos x="connsiteX34" y="connsiteY34"/>
                                        </a:cxn>
                                        <a:cxn ang="0">
                                          <a:pos x="connsiteX35" y="connsiteY35"/>
                                        </a:cxn>
                                        <a:cxn ang="0">
                                          <a:pos x="connsiteX36" y="connsiteY36"/>
                                        </a:cxn>
                                        <a:cxn ang="0">
                                          <a:pos x="connsiteX37" y="connsiteY37"/>
                                        </a:cxn>
                                        <a:cxn ang="0">
                                          <a:pos x="connsiteX38" y="connsiteY38"/>
                                        </a:cxn>
                                        <a:cxn ang="0">
                                          <a:pos x="connsiteX39" y="connsiteY39"/>
                                        </a:cxn>
                                        <a:cxn ang="0">
                                          <a:pos x="connsiteX40" y="connsiteY40"/>
                                        </a:cxn>
                                        <a:cxn ang="0">
                                          <a:pos x="connsiteX41" y="connsiteY41"/>
                                        </a:cxn>
                                        <a:cxn ang="0">
                                          <a:pos x="connsiteX42" y="connsiteY42"/>
                                        </a:cxn>
                                        <a:cxn ang="0">
                                          <a:pos x="connsiteX43" y="connsiteY43"/>
                                        </a:cxn>
                                        <a:cxn ang="0">
                                          <a:pos x="connsiteX44" y="connsiteY44"/>
                                        </a:cxn>
                                        <a:cxn ang="0">
                                          <a:pos x="connsiteX45" y="connsiteY45"/>
                                        </a:cxn>
                                      </a:cxnLst>
                                      <a:rect l="l" t="t" r="r" b="b"/>
                                      <a:pathLst>
                                        <a:path w="6341806" h="913612">
                                          <a:moveTo>
                                            <a:pt x="0" y="339311"/>
                                          </a:moveTo>
                                          <a:cubicBezTo>
                                            <a:pt x="81116" y="323948"/>
                                            <a:pt x="162232" y="308585"/>
                                            <a:pt x="221225" y="302440"/>
                                          </a:cubicBezTo>
                                          <a:cubicBezTo>
                                            <a:pt x="280219" y="296295"/>
                                            <a:pt x="304800" y="312272"/>
                                            <a:pt x="353961" y="302440"/>
                                          </a:cubicBezTo>
                                          <a:cubicBezTo>
                                            <a:pt x="403122" y="292608"/>
                                            <a:pt x="462116" y="269256"/>
                                            <a:pt x="516193" y="243446"/>
                                          </a:cubicBezTo>
                                          <a:cubicBezTo>
                                            <a:pt x="570270" y="217636"/>
                                            <a:pt x="626806" y="177079"/>
                                            <a:pt x="678425" y="147582"/>
                                          </a:cubicBezTo>
                                          <a:cubicBezTo>
                                            <a:pt x="730044" y="118085"/>
                                            <a:pt x="785351" y="91046"/>
                                            <a:pt x="825909" y="66465"/>
                                          </a:cubicBezTo>
                                          <a:cubicBezTo>
                                            <a:pt x="866467" y="41884"/>
                                            <a:pt x="879987" y="-2360"/>
                                            <a:pt x="921774" y="98"/>
                                          </a:cubicBezTo>
                                          <a:cubicBezTo>
                                            <a:pt x="963561" y="2556"/>
                                            <a:pt x="1029929" y="55404"/>
                                            <a:pt x="1076632" y="81214"/>
                                          </a:cubicBezTo>
                                          <a:cubicBezTo>
                                            <a:pt x="1123335" y="107024"/>
                                            <a:pt x="1155290" y="126688"/>
                                            <a:pt x="1201993" y="154956"/>
                                          </a:cubicBezTo>
                                          <a:cubicBezTo>
                                            <a:pt x="1248696" y="183224"/>
                                            <a:pt x="1306461" y="202888"/>
                                            <a:pt x="1356851" y="250820"/>
                                          </a:cubicBezTo>
                                          <a:cubicBezTo>
                                            <a:pt x="1407241" y="298752"/>
                                            <a:pt x="1467464" y="390930"/>
                                            <a:pt x="1504335" y="442549"/>
                                          </a:cubicBezTo>
                                          <a:cubicBezTo>
                                            <a:pt x="1541206" y="494168"/>
                                            <a:pt x="1555954" y="529810"/>
                                            <a:pt x="1578077" y="560536"/>
                                          </a:cubicBezTo>
                                          <a:cubicBezTo>
                                            <a:pt x="1600200" y="591262"/>
                                            <a:pt x="1623552" y="625675"/>
                                            <a:pt x="1637071" y="626904"/>
                                          </a:cubicBezTo>
                                          <a:cubicBezTo>
                                            <a:pt x="1650590" y="628133"/>
                                            <a:pt x="1655506" y="588805"/>
                                            <a:pt x="1659193" y="567911"/>
                                          </a:cubicBezTo>
                                          <a:cubicBezTo>
                                            <a:pt x="1662880" y="547018"/>
                                            <a:pt x="1639529" y="528582"/>
                                            <a:pt x="1659193" y="501543"/>
                                          </a:cubicBezTo>
                                          <a:cubicBezTo>
                                            <a:pt x="1678858" y="474504"/>
                                            <a:pt x="1741538" y="430259"/>
                                            <a:pt x="1777180" y="405678"/>
                                          </a:cubicBezTo>
                                          <a:cubicBezTo>
                                            <a:pt x="1812822" y="381097"/>
                                            <a:pt x="1820197" y="362662"/>
                                            <a:pt x="1873045" y="354059"/>
                                          </a:cubicBezTo>
                                          <a:cubicBezTo>
                                            <a:pt x="1925893" y="345456"/>
                                            <a:pt x="2022987" y="363891"/>
                                            <a:pt x="2094271" y="354059"/>
                                          </a:cubicBezTo>
                                          <a:cubicBezTo>
                                            <a:pt x="2165555" y="344227"/>
                                            <a:pt x="2245442" y="313500"/>
                                            <a:pt x="2300748" y="295065"/>
                                          </a:cubicBezTo>
                                          <a:cubicBezTo>
                                            <a:pt x="2356054" y="276630"/>
                                            <a:pt x="2362199" y="227469"/>
                                            <a:pt x="2426109" y="243446"/>
                                          </a:cubicBezTo>
                                          <a:cubicBezTo>
                                            <a:pt x="2490019" y="259423"/>
                                            <a:pt x="2625212" y="358975"/>
                                            <a:pt x="2684206" y="390930"/>
                                          </a:cubicBezTo>
                                          <a:cubicBezTo>
                                            <a:pt x="2743200" y="422885"/>
                                            <a:pt x="2729681" y="430259"/>
                                            <a:pt x="2780071" y="435175"/>
                                          </a:cubicBezTo>
                                          <a:cubicBezTo>
                                            <a:pt x="2830461" y="440091"/>
                                            <a:pt x="2937387" y="415511"/>
                                            <a:pt x="2986548" y="420427"/>
                                          </a:cubicBezTo>
                                          <a:cubicBezTo>
                                            <a:pt x="3035709" y="425343"/>
                                            <a:pt x="3035709" y="456069"/>
                                            <a:pt x="3075038" y="464672"/>
                                          </a:cubicBezTo>
                                          <a:cubicBezTo>
                                            <a:pt x="3114367" y="473275"/>
                                            <a:pt x="3175819" y="453611"/>
                                            <a:pt x="3222522" y="472046"/>
                                          </a:cubicBezTo>
                                          <a:cubicBezTo>
                                            <a:pt x="3269225" y="490481"/>
                                            <a:pt x="3290119" y="545788"/>
                                            <a:pt x="3355258" y="575285"/>
                                          </a:cubicBezTo>
                                          <a:cubicBezTo>
                                            <a:pt x="3420397" y="604782"/>
                                            <a:pt x="3575254" y="614614"/>
                                            <a:pt x="3613354" y="649027"/>
                                          </a:cubicBezTo>
                                          <a:cubicBezTo>
                                            <a:pt x="3651454" y="683440"/>
                                            <a:pt x="3571568" y="755952"/>
                                            <a:pt x="3583858" y="781762"/>
                                          </a:cubicBezTo>
                                          <a:cubicBezTo>
                                            <a:pt x="3596148" y="807572"/>
                                            <a:pt x="3657599" y="785450"/>
                                            <a:pt x="3687096" y="803885"/>
                                          </a:cubicBezTo>
                                          <a:cubicBezTo>
                                            <a:pt x="3716593" y="822321"/>
                                            <a:pt x="3720280" y="877627"/>
                                            <a:pt x="3760838" y="892375"/>
                                          </a:cubicBezTo>
                                          <a:cubicBezTo>
                                            <a:pt x="3801396" y="907123"/>
                                            <a:pt x="3899719" y="931704"/>
                                            <a:pt x="3930445" y="892375"/>
                                          </a:cubicBezTo>
                                          <a:cubicBezTo>
                                            <a:pt x="3961171" y="853046"/>
                                            <a:pt x="3929216" y="733830"/>
                                            <a:pt x="3945193" y="656401"/>
                                          </a:cubicBezTo>
                                          <a:cubicBezTo>
                                            <a:pt x="3961170" y="578972"/>
                                            <a:pt x="3973461" y="449924"/>
                                            <a:pt x="4026309" y="427801"/>
                                          </a:cubicBezTo>
                                          <a:cubicBezTo>
                                            <a:pt x="4079157" y="405678"/>
                                            <a:pt x="4197144" y="501542"/>
                                            <a:pt x="4262283" y="523665"/>
                                          </a:cubicBezTo>
                                          <a:cubicBezTo>
                                            <a:pt x="4327422" y="545788"/>
                                            <a:pt x="4334796" y="562994"/>
                                            <a:pt x="4417141" y="560536"/>
                                          </a:cubicBezTo>
                                          <a:cubicBezTo>
                                            <a:pt x="4499486" y="558078"/>
                                            <a:pt x="4644512" y="540872"/>
                                            <a:pt x="4756354" y="508917"/>
                                          </a:cubicBezTo>
                                          <a:cubicBezTo>
                                            <a:pt x="4868196" y="476962"/>
                                            <a:pt x="5025512" y="390929"/>
                                            <a:pt x="5088193" y="368807"/>
                                          </a:cubicBezTo>
                                          <a:cubicBezTo>
                                            <a:pt x="5150874" y="346685"/>
                                            <a:pt x="5064841" y="403221"/>
                                            <a:pt x="5132438" y="376182"/>
                                          </a:cubicBezTo>
                                          <a:cubicBezTo>
                                            <a:pt x="5200035" y="349143"/>
                                            <a:pt x="5400368" y="237301"/>
                                            <a:pt x="5493774" y="206575"/>
                                          </a:cubicBezTo>
                                          <a:cubicBezTo>
                                            <a:pt x="5587180" y="175849"/>
                                            <a:pt x="5647403" y="190598"/>
                                            <a:pt x="5692877" y="191827"/>
                                          </a:cubicBezTo>
                                          <a:cubicBezTo>
                                            <a:pt x="5738351" y="193056"/>
                                            <a:pt x="5754329" y="173391"/>
                                            <a:pt x="5766619" y="213949"/>
                                          </a:cubicBezTo>
                                          <a:cubicBezTo>
                                            <a:pt x="5778909" y="254507"/>
                                            <a:pt x="5726061" y="399533"/>
                                            <a:pt x="5766619" y="435175"/>
                                          </a:cubicBezTo>
                                          <a:cubicBezTo>
                                            <a:pt x="5807177" y="470817"/>
                                            <a:pt x="5952203" y="414282"/>
                                            <a:pt x="6009967" y="427801"/>
                                          </a:cubicBezTo>
                                          <a:cubicBezTo>
                                            <a:pt x="6067731" y="441320"/>
                                            <a:pt x="6092312" y="474504"/>
                                            <a:pt x="6113206" y="516291"/>
                                          </a:cubicBezTo>
                                          <a:cubicBezTo>
                                            <a:pt x="6134100" y="558078"/>
                                            <a:pt x="6097229" y="650256"/>
                                            <a:pt x="6135329" y="678524"/>
                                          </a:cubicBezTo>
                                          <a:cubicBezTo>
                                            <a:pt x="6173429" y="706792"/>
                                            <a:pt x="6339348" y="666234"/>
                                            <a:pt x="6341806" y="685898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3175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229" name="Freihandform: Form 228">
                                      <a:extLst>
                                        <a:ext uri="{FF2B5EF4-FFF2-40B4-BE49-F238E27FC236}">
                                          <a16:creationId xmlns:a16="http://schemas.microsoft.com/office/drawing/2014/main" id="{14D734CA-9253-48AD-BB0E-05544CB9B6E7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1600200" y="1246239"/>
                                      <a:ext cx="6127955" cy="2949677"/>
                                    </a:xfrm>
                                    <a:custGeom>
                                      <a:avLst/>
                                      <a:gdLst>
                                        <a:gd name="connsiteX0" fmla="*/ 0 w 6127955"/>
                                        <a:gd name="connsiteY0" fmla="*/ 0 h 2949677"/>
                                        <a:gd name="connsiteX1" fmla="*/ 176981 w 6127955"/>
                                        <a:gd name="connsiteY1" fmla="*/ 199103 h 2949677"/>
                                        <a:gd name="connsiteX2" fmla="*/ 287594 w 6127955"/>
                                        <a:gd name="connsiteY2" fmla="*/ 331838 h 2949677"/>
                                        <a:gd name="connsiteX3" fmla="*/ 479323 w 6127955"/>
                                        <a:gd name="connsiteY3" fmla="*/ 604684 h 2949677"/>
                                        <a:gd name="connsiteX4" fmla="*/ 567813 w 6127955"/>
                                        <a:gd name="connsiteY4" fmla="*/ 766916 h 2949677"/>
                                        <a:gd name="connsiteX5" fmla="*/ 759542 w 6127955"/>
                                        <a:gd name="connsiteY5" fmla="*/ 921774 h 2949677"/>
                                        <a:gd name="connsiteX6" fmla="*/ 1032387 w 6127955"/>
                                        <a:gd name="connsiteY6" fmla="*/ 1165122 h 2949677"/>
                                        <a:gd name="connsiteX7" fmla="*/ 1091381 w 6127955"/>
                                        <a:gd name="connsiteY7" fmla="*/ 1290484 h 2949677"/>
                                        <a:gd name="connsiteX8" fmla="*/ 862781 w 6127955"/>
                                        <a:gd name="connsiteY8" fmla="*/ 1504335 h 2949677"/>
                                        <a:gd name="connsiteX9" fmla="*/ 1076632 w 6127955"/>
                                        <a:gd name="connsiteY9" fmla="*/ 1592826 h 2949677"/>
                                        <a:gd name="connsiteX10" fmla="*/ 1467465 w 6127955"/>
                                        <a:gd name="connsiteY10" fmla="*/ 1710813 h 2949677"/>
                                        <a:gd name="connsiteX11" fmla="*/ 1681316 w 6127955"/>
                                        <a:gd name="connsiteY11" fmla="*/ 1740309 h 2949677"/>
                                        <a:gd name="connsiteX12" fmla="*/ 1939413 w 6127955"/>
                                        <a:gd name="connsiteY12" fmla="*/ 1732935 h 2949677"/>
                                        <a:gd name="connsiteX13" fmla="*/ 1968910 w 6127955"/>
                                        <a:gd name="connsiteY13" fmla="*/ 1526458 h 2949677"/>
                                        <a:gd name="connsiteX14" fmla="*/ 1954161 w 6127955"/>
                                        <a:gd name="connsiteY14" fmla="*/ 1445342 h 2949677"/>
                                        <a:gd name="connsiteX15" fmla="*/ 1968910 w 6127955"/>
                                        <a:gd name="connsiteY15" fmla="*/ 1327355 h 2949677"/>
                                        <a:gd name="connsiteX16" fmla="*/ 2204884 w 6127955"/>
                                        <a:gd name="connsiteY16" fmla="*/ 1349477 h 2949677"/>
                                        <a:gd name="connsiteX17" fmla="*/ 2219632 w 6127955"/>
                                        <a:gd name="connsiteY17" fmla="*/ 1511709 h 2949677"/>
                                        <a:gd name="connsiteX18" fmla="*/ 2507226 w 6127955"/>
                                        <a:gd name="connsiteY18" fmla="*/ 1496961 h 2949677"/>
                                        <a:gd name="connsiteX19" fmla="*/ 2573594 w 6127955"/>
                                        <a:gd name="connsiteY19" fmla="*/ 1592826 h 2949677"/>
                                        <a:gd name="connsiteX20" fmla="*/ 2492477 w 6127955"/>
                                        <a:gd name="connsiteY20" fmla="*/ 1607574 h 2949677"/>
                                        <a:gd name="connsiteX21" fmla="*/ 2263877 w 6127955"/>
                                        <a:gd name="connsiteY21" fmla="*/ 1607574 h 2949677"/>
                                        <a:gd name="connsiteX22" fmla="*/ 2263877 w 6127955"/>
                                        <a:gd name="connsiteY22" fmla="*/ 1762432 h 2949677"/>
                                        <a:gd name="connsiteX23" fmla="*/ 2286000 w 6127955"/>
                                        <a:gd name="connsiteY23" fmla="*/ 1887793 h 2949677"/>
                                        <a:gd name="connsiteX24" fmla="*/ 2079523 w 6127955"/>
                                        <a:gd name="connsiteY24" fmla="*/ 1895167 h 2949677"/>
                                        <a:gd name="connsiteX25" fmla="*/ 2005781 w 6127955"/>
                                        <a:gd name="connsiteY25" fmla="*/ 1946787 h 2949677"/>
                                        <a:gd name="connsiteX26" fmla="*/ 2234381 w 6127955"/>
                                        <a:gd name="connsiteY26" fmla="*/ 2175387 h 2949677"/>
                                        <a:gd name="connsiteX27" fmla="*/ 2263877 w 6127955"/>
                                        <a:gd name="connsiteY27" fmla="*/ 1983658 h 2949677"/>
                                        <a:gd name="connsiteX28" fmla="*/ 2544097 w 6127955"/>
                                        <a:gd name="connsiteY28" fmla="*/ 2020529 h 2949677"/>
                                        <a:gd name="connsiteX29" fmla="*/ 2824316 w 6127955"/>
                                        <a:gd name="connsiteY29" fmla="*/ 2027903 h 2949677"/>
                                        <a:gd name="connsiteX30" fmla="*/ 2890684 w 6127955"/>
                                        <a:gd name="connsiteY30" fmla="*/ 1821426 h 2949677"/>
                                        <a:gd name="connsiteX31" fmla="*/ 3126658 w 6127955"/>
                                        <a:gd name="connsiteY31" fmla="*/ 1504335 h 2949677"/>
                                        <a:gd name="connsiteX32" fmla="*/ 3510116 w 6127955"/>
                                        <a:gd name="connsiteY32" fmla="*/ 1489587 h 2949677"/>
                                        <a:gd name="connsiteX33" fmla="*/ 3812458 w 6127955"/>
                                        <a:gd name="connsiteY33" fmla="*/ 1489587 h 2949677"/>
                                        <a:gd name="connsiteX34" fmla="*/ 3841955 w 6127955"/>
                                        <a:gd name="connsiteY34" fmla="*/ 1629696 h 2949677"/>
                                        <a:gd name="connsiteX35" fmla="*/ 4151671 w 6127955"/>
                                        <a:gd name="connsiteY35" fmla="*/ 1563329 h 2949677"/>
                                        <a:gd name="connsiteX36" fmla="*/ 4313903 w 6127955"/>
                                        <a:gd name="connsiteY36" fmla="*/ 1563329 h 2949677"/>
                                        <a:gd name="connsiteX37" fmla="*/ 4483510 w 6127955"/>
                                        <a:gd name="connsiteY37" fmla="*/ 1769806 h 2949677"/>
                                        <a:gd name="connsiteX38" fmla="*/ 4852219 w 6127955"/>
                                        <a:gd name="connsiteY38" fmla="*/ 1666567 h 2949677"/>
                                        <a:gd name="connsiteX39" fmla="*/ 5110316 w 6127955"/>
                                        <a:gd name="connsiteY39" fmla="*/ 1622322 h 2949677"/>
                                        <a:gd name="connsiteX40" fmla="*/ 5147187 w 6127955"/>
                                        <a:gd name="connsiteY40" fmla="*/ 2027903 h 2949677"/>
                                        <a:gd name="connsiteX41" fmla="*/ 5412658 w 6127955"/>
                                        <a:gd name="connsiteY41" fmla="*/ 2050026 h 2949677"/>
                                        <a:gd name="connsiteX42" fmla="*/ 5530645 w 6127955"/>
                                        <a:gd name="connsiteY42" fmla="*/ 2094271 h 2949677"/>
                                        <a:gd name="connsiteX43" fmla="*/ 5523271 w 6127955"/>
                                        <a:gd name="connsiteY43" fmla="*/ 2153264 h 2949677"/>
                                        <a:gd name="connsiteX44" fmla="*/ 5869858 w 6127955"/>
                                        <a:gd name="connsiteY44" fmla="*/ 2234380 h 2949677"/>
                                        <a:gd name="connsiteX45" fmla="*/ 6061587 w 6127955"/>
                                        <a:gd name="connsiteY45" fmla="*/ 2263877 h 2949677"/>
                                        <a:gd name="connsiteX46" fmla="*/ 6127955 w 6127955"/>
                                        <a:gd name="connsiteY46" fmla="*/ 2949677 h 2949677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  <a:cxn ang="0">
                                          <a:pos x="connsiteX2" y="connsiteY2"/>
                                        </a:cxn>
                                        <a:cxn ang="0">
                                          <a:pos x="connsiteX3" y="connsiteY3"/>
                                        </a:cxn>
                                        <a:cxn ang="0">
                                          <a:pos x="connsiteX4" y="connsiteY4"/>
                                        </a:cxn>
                                        <a:cxn ang="0">
                                          <a:pos x="connsiteX5" y="connsiteY5"/>
                                        </a:cxn>
                                        <a:cxn ang="0">
                                          <a:pos x="connsiteX6" y="connsiteY6"/>
                                        </a:cxn>
                                        <a:cxn ang="0">
                                          <a:pos x="connsiteX7" y="connsiteY7"/>
                                        </a:cxn>
                                        <a:cxn ang="0">
                                          <a:pos x="connsiteX8" y="connsiteY8"/>
                                        </a:cxn>
                                        <a:cxn ang="0">
                                          <a:pos x="connsiteX9" y="connsiteY9"/>
                                        </a:cxn>
                                        <a:cxn ang="0">
                                          <a:pos x="connsiteX10" y="connsiteY10"/>
                                        </a:cxn>
                                        <a:cxn ang="0">
                                          <a:pos x="connsiteX11" y="connsiteY11"/>
                                        </a:cxn>
                                        <a:cxn ang="0">
                                          <a:pos x="connsiteX12" y="connsiteY12"/>
                                        </a:cxn>
                                        <a:cxn ang="0">
                                          <a:pos x="connsiteX13" y="connsiteY13"/>
                                        </a:cxn>
                                        <a:cxn ang="0">
                                          <a:pos x="connsiteX14" y="connsiteY14"/>
                                        </a:cxn>
                                        <a:cxn ang="0">
                                          <a:pos x="connsiteX15" y="connsiteY15"/>
                                        </a:cxn>
                                        <a:cxn ang="0">
                                          <a:pos x="connsiteX16" y="connsiteY16"/>
                                        </a:cxn>
                                        <a:cxn ang="0">
                                          <a:pos x="connsiteX17" y="connsiteY17"/>
                                        </a:cxn>
                                        <a:cxn ang="0">
                                          <a:pos x="connsiteX18" y="connsiteY18"/>
                                        </a:cxn>
                                        <a:cxn ang="0">
                                          <a:pos x="connsiteX19" y="connsiteY19"/>
                                        </a:cxn>
                                        <a:cxn ang="0">
                                          <a:pos x="connsiteX20" y="connsiteY20"/>
                                        </a:cxn>
                                        <a:cxn ang="0">
                                          <a:pos x="connsiteX21" y="connsiteY21"/>
                                        </a:cxn>
                                        <a:cxn ang="0">
                                          <a:pos x="connsiteX22" y="connsiteY22"/>
                                        </a:cxn>
                                        <a:cxn ang="0">
                                          <a:pos x="connsiteX23" y="connsiteY23"/>
                                        </a:cxn>
                                        <a:cxn ang="0">
                                          <a:pos x="connsiteX24" y="connsiteY24"/>
                                        </a:cxn>
                                        <a:cxn ang="0">
                                          <a:pos x="connsiteX25" y="connsiteY25"/>
                                        </a:cxn>
                                        <a:cxn ang="0">
                                          <a:pos x="connsiteX26" y="connsiteY26"/>
                                        </a:cxn>
                                        <a:cxn ang="0">
                                          <a:pos x="connsiteX27" y="connsiteY27"/>
                                        </a:cxn>
                                        <a:cxn ang="0">
                                          <a:pos x="connsiteX28" y="connsiteY28"/>
                                        </a:cxn>
                                        <a:cxn ang="0">
                                          <a:pos x="connsiteX29" y="connsiteY29"/>
                                        </a:cxn>
                                        <a:cxn ang="0">
                                          <a:pos x="connsiteX30" y="connsiteY30"/>
                                        </a:cxn>
                                        <a:cxn ang="0">
                                          <a:pos x="connsiteX31" y="connsiteY31"/>
                                        </a:cxn>
                                        <a:cxn ang="0">
                                          <a:pos x="connsiteX32" y="connsiteY32"/>
                                        </a:cxn>
                                        <a:cxn ang="0">
                                          <a:pos x="connsiteX33" y="connsiteY33"/>
                                        </a:cxn>
                                        <a:cxn ang="0">
                                          <a:pos x="connsiteX34" y="connsiteY34"/>
                                        </a:cxn>
                                        <a:cxn ang="0">
                                          <a:pos x="connsiteX35" y="connsiteY35"/>
                                        </a:cxn>
                                        <a:cxn ang="0">
                                          <a:pos x="connsiteX36" y="connsiteY36"/>
                                        </a:cxn>
                                        <a:cxn ang="0">
                                          <a:pos x="connsiteX37" y="connsiteY37"/>
                                        </a:cxn>
                                        <a:cxn ang="0">
                                          <a:pos x="connsiteX38" y="connsiteY38"/>
                                        </a:cxn>
                                        <a:cxn ang="0">
                                          <a:pos x="connsiteX39" y="connsiteY39"/>
                                        </a:cxn>
                                        <a:cxn ang="0">
                                          <a:pos x="connsiteX40" y="connsiteY40"/>
                                        </a:cxn>
                                        <a:cxn ang="0">
                                          <a:pos x="connsiteX41" y="connsiteY41"/>
                                        </a:cxn>
                                        <a:cxn ang="0">
                                          <a:pos x="connsiteX42" y="connsiteY42"/>
                                        </a:cxn>
                                        <a:cxn ang="0">
                                          <a:pos x="connsiteX43" y="connsiteY43"/>
                                        </a:cxn>
                                        <a:cxn ang="0">
                                          <a:pos x="connsiteX44" y="connsiteY44"/>
                                        </a:cxn>
                                        <a:cxn ang="0">
                                          <a:pos x="connsiteX45" y="connsiteY45"/>
                                        </a:cxn>
                                        <a:cxn ang="0">
                                          <a:pos x="connsiteX46" y="connsiteY46"/>
                                        </a:cxn>
                                      </a:cxnLst>
                                      <a:rect l="l" t="t" r="r" b="b"/>
                                      <a:pathLst>
                                        <a:path w="6127955" h="2949677">
                                          <a:moveTo>
                                            <a:pt x="0" y="0"/>
                                          </a:moveTo>
                                          <a:cubicBezTo>
                                            <a:pt x="64524" y="71898"/>
                                            <a:pt x="129049" y="143797"/>
                                            <a:pt x="176981" y="199103"/>
                                          </a:cubicBezTo>
                                          <a:cubicBezTo>
                                            <a:pt x="224913" y="254409"/>
                                            <a:pt x="237204" y="264241"/>
                                            <a:pt x="287594" y="331838"/>
                                          </a:cubicBezTo>
                                          <a:cubicBezTo>
                                            <a:pt x="337984" y="399435"/>
                                            <a:pt x="432620" y="532171"/>
                                            <a:pt x="479323" y="604684"/>
                                          </a:cubicBezTo>
                                          <a:cubicBezTo>
                                            <a:pt x="526026" y="677197"/>
                                            <a:pt x="521110" y="714068"/>
                                            <a:pt x="567813" y="766916"/>
                                          </a:cubicBezTo>
                                          <a:cubicBezTo>
                                            <a:pt x="614516" y="819764"/>
                                            <a:pt x="682113" y="855406"/>
                                            <a:pt x="759542" y="921774"/>
                                          </a:cubicBezTo>
                                          <a:cubicBezTo>
                                            <a:pt x="836971" y="988142"/>
                                            <a:pt x="977081" y="1103670"/>
                                            <a:pt x="1032387" y="1165122"/>
                                          </a:cubicBezTo>
                                          <a:cubicBezTo>
                                            <a:pt x="1087693" y="1226574"/>
                                            <a:pt x="1119649" y="1233949"/>
                                            <a:pt x="1091381" y="1290484"/>
                                          </a:cubicBezTo>
                                          <a:cubicBezTo>
                                            <a:pt x="1063113" y="1347019"/>
                                            <a:pt x="865239" y="1453945"/>
                                            <a:pt x="862781" y="1504335"/>
                                          </a:cubicBezTo>
                                          <a:cubicBezTo>
                                            <a:pt x="860323" y="1554725"/>
                                            <a:pt x="975851" y="1558413"/>
                                            <a:pt x="1076632" y="1592826"/>
                                          </a:cubicBezTo>
                                          <a:cubicBezTo>
                                            <a:pt x="1177413" y="1627239"/>
                                            <a:pt x="1366684" y="1686233"/>
                                            <a:pt x="1467465" y="1710813"/>
                                          </a:cubicBezTo>
                                          <a:cubicBezTo>
                                            <a:pt x="1568246" y="1735393"/>
                                            <a:pt x="1602658" y="1736622"/>
                                            <a:pt x="1681316" y="1740309"/>
                                          </a:cubicBezTo>
                                          <a:cubicBezTo>
                                            <a:pt x="1759974" y="1743996"/>
                                            <a:pt x="1891481" y="1768577"/>
                                            <a:pt x="1939413" y="1732935"/>
                                          </a:cubicBezTo>
                                          <a:cubicBezTo>
                                            <a:pt x="1987345" y="1697293"/>
                                            <a:pt x="1966452" y="1574390"/>
                                            <a:pt x="1968910" y="1526458"/>
                                          </a:cubicBezTo>
                                          <a:cubicBezTo>
                                            <a:pt x="1971368" y="1478526"/>
                                            <a:pt x="1954161" y="1478526"/>
                                            <a:pt x="1954161" y="1445342"/>
                                          </a:cubicBezTo>
                                          <a:cubicBezTo>
                                            <a:pt x="1954161" y="1412158"/>
                                            <a:pt x="1927123" y="1343332"/>
                                            <a:pt x="1968910" y="1327355"/>
                                          </a:cubicBezTo>
                                          <a:cubicBezTo>
                                            <a:pt x="2010697" y="1311378"/>
                                            <a:pt x="2163097" y="1318751"/>
                                            <a:pt x="2204884" y="1349477"/>
                                          </a:cubicBezTo>
                                          <a:cubicBezTo>
                                            <a:pt x="2246671" y="1380203"/>
                                            <a:pt x="2169242" y="1487128"/>
                                            <a:pt x="2219632" y="1511709"/>
                                          </a:cubicBezTo>
                                          <a:cubicBezTo>
                                            <a:pt x="2270022" y="1536290"/>
                                            <a:pt x="2448232" y="1483441"/>
                                            <a:pt x="2507226" y="1496961"/>
                                          </a:cubicBezTo>
                                          <a:cubicBezTo>
                                            <a:pt x="2566220" y="1510481"/>
                                            <a:pt x="2576052" y="1574391"/>
                                            <a:pt x="2573594" y="1592826"/>
                                          </a:cubicBezTo>
                                          <a:cubicBezTo>
                                            <a:pt x="2571136" y="1611261"/>
                                            <a:pt x="2544096" y="1605116"/>
                                            <a:pt x="2492477" y="1607574"/>
                                          </a:cubicBezTo>
                                          <a:cubicBezTo>
                                            <a:pt x="2440858" y="1610032"/>
                                            <a:pt x="2301977" y="1581764"/>
                                            <a:pt x="2263877" y="1607574"/>
                                          </a:cubicBezTo>
                                          <a:cubicBezTo>
                                            <a:pt x="2225777" y="1633384"/>
                                            <a:pt x="2260190" y="1715729"/>
                                            <a:pt x="2263877" y="1762432"/>
                                          </a:cubicBezTo>
                                          <a:cubicBezTo>
                                            <a:pt x="2267564" y="1809135"/>
                                            <a:pt x="2316726" y="1865671"/>
                                            <a:pt x="2286000" y="1887793"/>
                                          </a:cubicBezTo>
                                          <a:cubicBezTo>
                                            <a:pt x="2255274" y="1909916"/>
                                            <a:pt x="2126226" y="1885335"/>
                                            <a:pt x="2079523" y="1895167"/>
                                          </a:cubicBezTo>
                                          <a:cubicBezTo>
                                            <a:pt x="2032820" y="1904999"/>
                                            <a:pt x="1979971" y="1900084"/>
                                            <a:pt x="2005781" y="1946787"/>
                                          </a:cubicBezTo>
                                          <a:cubicBezTo>
                                            <a:pt x="2031591" y="1993490"/>
                                            <a:pt x="2191365" y="2169242"/>
                                            <a:pt x="2234381" y="2175387"/>
                                          </a:cubicBezTo>
                                          <a:cubicBezTo>
                                            <a:pt x="2277397" y="2181532"/>
                                            <a:pt x="2212258" y="2009468"/>
                                            <a:pt x="2263877" y="1983658"/>
                                          </a:cubicBezTo>
                                          <a:cubicBezTo>
                                            <a:pt x="2315496" y="1957848"/>
                                            <a:pt x="2450691" y="2013155"/>
                                            <a:pt x="2544097" y="2020529"/>
                                          </a:cubicBezTo>
                                          <a:cubicBezTo>
                                            <a:pt x="2637503" y="2027903"/>
                                            <a:pt x="2766552" y="2061087"/>
                                            <a:pt x="2824316" y="2027903"/>
                                          </a:cubicBezTo>
                                          <a:cubicBezTo>
                                            <a:pt x="2882080" y="1994719"/>
                                            <a:pt x="2840294" y="1908687"/>
                                            <a:pt x="2890684" y="1821426"/>
                                          </a:cubicBezTo>
                                          <a:cubicBezTo>
                                            <a:pt x="2941074" y="1734165"/>
                                            <a:pt x="3023419" y="1559641"/>
                                            <a:pt x="3126658" y="1504335"/>
                                          </a:cubicBezTo>
                                          <a:cubicBezTo>
                                            <a:pt x="3229897" y="1449029"/>
                                            <a:pt x="3395816" y="1492045"/>
                                            <a:pt x="3510116" y="1489587"/>
                                          </a:cubicBezTo>
                                          <a:cubicBezTo>
                                            <a:pt x="3624416" y="1487129"/>
                                            <a:pt x="3757151" y="1466235"/>
                                            <a:pt x="3812458" y="1489587"/>
                                          </a:cubicBezTo>
                                          <a:cubicBezTo>
                                            <a:pt x="3867765" y="1512939"/>
                                            <a:pt x="3785420" y="1617406"/>
                                            <a:pt x="3841955" y="1629696"/>
                                          </a:cubicBezTo>
                                          <a:cubicBezTo>
                                            <a:pt x="3898490" y="1641986"/>
                                            <a:pt x="4073013" y="1574390"/>
                                            <a:pt x="4151671" y="1563329"/>
                                          </a:cubicBezTo>
                                          <a:cubicBezTo>
                                            <a:pt x="4230329" y="1552268"/>
                                            <a:pt x="4258597" y="1528916"/>
                                            <a:pt x="4313903" y="1563329"/>
                                          </a:cubicBezTo>
                                          <a:cubicBezTo>
                                            <a:pt x="4369209" y="1597742"/>
                                            <a:pt x="4393791" y="1752600"/>
                                            <a:pt x="4483510" y="1769806"/>
                                          </a:cubicBezTo>
                                          <a:cubicBezTo>
                                            <a:pt x="4573229" y="1787012"/>
                                            <a:pt x="4747751" y="1691148"/>
                                            <a:pt x="4852219" y="1666567"/>
                                          </a:cubicBezTo>
                                          <a:cubicBezTo>
                                            <a:pt x="4956687" y="1641986"/>
                                            <a:pt x="5061155" y="1562099"/>
                                            <a:pt x="5110316" y="1622322"/>
                                          </a:cubicBezTo>
                                          <a:cubicBezTo>
                                            <a:pt x="5159477" y="1682545"/>
                                            <a:pt x="5096797" y="1956619"/>
                                            <a:pt x="5147187" y="2027903"/>
                                          </a:cubicBezTo>
                                          <a:cubicBezTo>
                                            <a:pt x="5197577" y="2099187"/>
                                            <a:pt x="5348748" y="2038965"/>
                                            <a:pt x="5412658" y="2050026"/>
                                          </a:cubicBezTo>
                                          <a:cubicBezTo>
                                            <a:pt x="5476568" y="2061087"/>
                                            <a:pt x="5512210" y="2077065"/>
                                            <a:pt x="5530645" y="2094271"/>
                                          </a:cubicBezTo>
                                          <a:cubicBezTo>
                                            <a:pt x="5549080" y="2111477"/>
                                            <a:pt x="5466736" y="2129913"/>
                                            <a:pt x="5523271" y="2153264"/>
                                          </a:cubicBezTo>
                                          <a:cubicBezTo>
                                            <a:pt x="5579806" y="2176615"/>
                                            <a:pt x="5780139" y="2215945"/>
                                            <a:pt x="5869858" y="2234380"/>
                                          </a:cubicBezTo>
                                          <a:cubicBezTo>
                                            <a:pt x="5959577" y="2252815"/>
                                            <a:pt x="6018571" y="2144661"/>
                                            <a:pt x="6061587" y="2263877"/>
                                          </a:cubicBezTo>
                                          <a:cubicBezTo>
                                            <a:pt x="6104603" y="2383093"/>
                                            <a:pt x="6108291" y="2840293"/>
                                            <a:pt x="6127955" y="2949677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3175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de-DE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214" name="Ellipse 213">
                                    <a:extLst>
                                      <a:ext uri="{FF2B5EF4-FFF2-40B4-BE49-F238E27FC236}">
                                        <a16:creationId xmlns:a16="http://schemas.microsoft.com/office/drawing/2014/main" id="{D33110F6-4D24-4674-8101-244919A8F104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7695993" y="4213295"/>
                                    <a:ext cx="138819" cy="150344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C00000"/>
                                  </a:solidFill>
                                  <a:ln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de-DE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12" name="Pfeil: nach rechts 211">
                                  <a:extLst>
                                    <a:ext uri="{FF2B5EF4-FFF2-40B4-BE49-F238E27FC236}">
                                      <a16:creationId xmlns:a16="http://schemas.microsoft.com/office/drawing/2014/main" id="{34BCE555-2DFA-48A1-A108-DBFFFF59C37B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 rot="4945268">
                                  <a:off x="7679327" y="4074653"/>
                                  <a:ext cx="140671" cy="112315"/>
                                </a:xfrm>
                                <a:prstGeom prst="rightArrow">
                                  <a:avLst/>
                                </a:prstGeom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n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de-DE"/>
                                </a:p>
                              </p:txBody>
                            </p:sp>
                          </p:grpSp>
                          <p:sp>
                            <p:nvSpPr>
                              <p:cNvPr id="210" name="Pfeil: nach rechts 209">
                                <a:extLst>
                                  <a:ext uri="{FF2B5EF4-FFF2-40B4-BE49-F238E27FC236}">
                                    <a16:creationId xmlns:a16="http://schemas.microsoft.com/office/drawing/2014/main" id="{BF180041-F752-419C-B4B3-B6C314A0BFB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6200000">
                                <a:off x="7166651" y="422338"/>
                                <a:ext cx="115829" cy="256880"/>
                              </a:xfrm>
                              <a:prstGeom prst="rightArrow">
                                <a:avLst/>
                              </a:prstGeom>
                              <a:solidFill>
                                <a:srgbClr val="E9BA0D"/>
                              </a:solidFill>
                              <a:ln>
                                <a:solidFill>
                                  <a:srgbClr val="E9BA0D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de-DE"/>
                              </a:p>
                            </p:txBody>
                          </p:sp>
                        </p:grpSp>
                        <p:grpSp>
                          <p:nvGrpSpPr>
                            <p:cNvPr id="206" name="Gruppieren 205">
                              <a:extLst>
                                <a:ext uri="{FF2B5EF4-FFF2-40B4-BE49-F238E27FC236}">
                                  <a16:creationId xmlns:a16="http://schemas.microsoft.com/office/drawing/2014/main" id="{1A7D6F4D-61A1-43E2-88E2-8A7E490FA3C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5108161" y="483518"/>
                              <a:ext cx="806024" cy="800549"/>
                              <a:chOff x="5108161" y="483518"/>
                              <a:chExt cx="806024" cy="800549"/>
                            </a:xfrm>
                          </p:grpSpPr>
                          <p:pic>
                            <p:nvPicPr>
                              <p:cNvPr id="207" name="Grafik 206" descr="Bus">
                                <a:extLst>
                                  <a:ext uri="{FF2B5EF4-FFF2-40B4-BE49-F238E27FC236}">
                                    <a16:creationId xmlns:a16="http://schemas.microsoft.com/office/drawing/2014/main" id="{4CF02A58-1C74-411B-9FD0-C5031553656F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96DAC541-7B7A-43D3-8B79-37D633B846F1}">
                                    <asvg:svgBlip xmlns:asvg="http://schemas.microsoft.com/office/drawing/2016/SVG/main" r:embed="rId5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>
                              <a:xfrm rot="21181315">
                                <a:off x="5200577" y="577175"/>
                                <a:ext cx="706892" cy="706892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sp>
                            <p:nvSpPr>
                              <p:cNvPr id="208" name="Textfeld 207">
                                <a:extLst>
                                  <a:ext uri="{FF2B5EF4-FFF2-40B4-BE49-F238E27FC236}">
                                    <a16:creationId xmlns:a16="http://schemas.microsoft.com/office/drawing/2014/main" id="{DEFA4EF5-D415-410E-94AF-A04FBB158306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21152054">
                                <a:off x="5108161" y="483518"/>
                                <a:ext cx="806024" cy="33855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de-DE" sz="1600" dirty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</a:rPr>
                                  <a:t>BB</a:t>
                                </a: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202" name="Pfeil: nach rechts 201">
                            <a:extLst>
                              <a:ext uri="{FF2B5EF4-FFF2-40B4-BE49-F238E27FC236}">
                                <a16:creationId xmlns:a16="http://schemas.microsoft.com/office/drawing/2014/main" id="{F87FBE17-78AF-463E-8003-DE044336C12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1239032">
                            <a:off x="7222789" y="1201094"/>
                            <a:ext cx="140671" cy="112315"/>
                          </a:xfrm>
                          <a:prstGeom prst="rightArrow">
                            <a:avLst/>
                          </a:prstGeom>
                          <a:solidFill>
                            <a:schemeClr val="accent2">
                              <a:lumMod val="75000"/>
                            </a:schemeClr>
                          </a:solidFill>
                          <a:ln>
                            <a:solidFill>
                              <a:schemeClr val="accent2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199" name="Pfeil: nach rechts 198">
                          <a:extLst>
                            <a:ext uri="{FF2B5EF4-FFF2-40B4-BE49-F238E27FC236}">
                              <a16:creationId xmlns:a16="http://schemas.microsoft.com/office/drawing/2014/main" id="{4D319C58-1B31-4699-BFA5-10D13D1D3D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3830511">
                          <a:off x="1115528" y="1211146"/>
                          <a:ext cx="140671" cy="102774"/>
                        </a:xfrm>
                        <a:prstGeom prst="rightArrow">
                          <a:avLst/>
                        </a:prstGeom>
                        <a:solidFill>
                          <a:schemeClr val="accent2">
                            <a:lumMod val="75000"/>
                          </a:schemeClr>
                        </a:solidFill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DE"/>
                        </a:p>
                      </p:txBody>
                    </p:sp>
                    <p:sp>
                      <p:nvSpPr>
                        <p:cNvPr id="200" name="Pfeil: nach rechts 199">
                          <a:extLst>
                            <a:ext uri="{FF2B5EF4-FFF2-40B4-BE49-F238E27FC236}">
                              <a16:creationId xmlns:a16="http://schemas.microsoft.com/office/drawing/2014/main" id="{73C76535-ACDF-465F-9B59-320BC7E147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042579">
                          <a:off x="1014910" y="850309"/>
                          <a:ext cx="140671" cy="102774"/>
                        </a:xfrm>
                        <a:prstGeom prst="rightArrow">
                          <a:avLst/>
                        </a:prstGeom>
                        <a:solidFill>
                          <a:schemeClr val="accent2">
                            <a:lumMod val="75000"/>
                          </a:schemeClr>
                        </a:solidFill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DE"/>
                        </a:p>
                      </p:txBody>
                    </p:sp>
                  </p:grpSp>
                  <p:sp>
                    <p:nvSpPr>
                      <p:cNvPr id="197" name="Pfeil: nach rechts 196">
                        <a:extLst>
                          <a:ext uri="{FF2B5EF4-FFF2-40B4-BE49-F238E27FC236}">
                            <a16:creationId xmlns:a16="http://schemas.microsoft.com/office/drawing/2014/main" id="{CC79E45D-EDAB-4A55-B87F-2D73DF7D2F79}"/>
                          </a:ext>
                        </a:extLst>
                      </p:cNvPr>
                      <p:cNvSpPr/>
                      <p:nvPr/>
                    </p:nvSpPr>
                    <p:spPr>
                      <a:xfrm rot="10122861">
                        <a:off x="1639590" y="4821255"/>
                        <a:ext cx="140671" cy="112315"/>
                      </a:xfrm>
                      <a:prstGeom prst="rightArrow">
                        <a:avLst/>
                      </a:prstGeom>
                      <a:solidFill>
                        <a:schemeClr val="accent1">
                          <a:lumMod val="75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</p:grpSp>
                <p:sp>
                  <p:nvSpPr>
                    <p:cNvPr id="195" name="Pfeil: nach rechts 194">
                      <a:extLst>
                        <a:ext uri="{FF2B5EF4-FFF2-40B4-BE49-F238E27FC236}">
                          <a16:creationId xmlns:a16="http://schemas.microsoft.com/office/drawing/2014/main" id="{C2D63FC1-99A8-477D-9238-FAE767A0AAB5}"/>
                        </a:ext>
                      </a:extLst>
                    </p:cNvPr>
                    <p:cNvSpPr/>
                    <p:nvPr/>
                  </p:nvSpPr>
                  <p:spPr>
                    <a:xfrm rot="3486500">
                      <a:off x="10113655" y="6720280"/>
                      <a:ext cx="140671" cy="112315"/>
                    </a:xfrm>
                    <a:prstGeom prst="rightArrow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pic>
                <p:nvPicPr>
                  <p:cNvPr id="188" name="Grafik 187" descr="Zuhause">
                    <a:extLst>
                      <a:ext uri="{FF2B5EF4-FFF2-40B4-BE49-F238E27FC236}">
                        <a16:creationId xmlns:a16="http://schemas.microsoft.com/office/drawing/2014/main" id="{F8BA4AD4-2DB4-4C6B-98B2-92C202974B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2148" y="783282"/>
                    <a:ext cx="552807" cy="569118"/>
                  </a:xfrm>
                  <a:prstGeom prst="rect">
                    <a:avLst/>
                  </a:prstGeom>
                </p:spPr>
              </p:pic>
              <p:pic>
                <p:nvPicPr>
                  <p:cNvPr id="189" name="Grafik 188" descr="Zuhause">
                    <a:extLst>
                      <a:ext uri="{FF2B5EF4-FFF2-40B4-BE49-F238E27FC236}">
                        <a16:creationId xmlns:a16="http://schemas.microsoft.com/office/drawing/2014/main" id="{CD5286BB-1754-4A4A-8927-12E607444A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26992" y="2048361"/>
                    <a:ext cx="552807" cy="569118"/>
                  </a:xfrm>
                  <a:prstGeom prst="rect">
                    <a:avLst/>
                  </a:prstGeom>
                </p:spPr>
              </p:pic>
              <p:pic>
                <p:nvPicPr>
                  <p:cNvPr id="190" name="Grafik 189" descr="Zuhause">
                    <a:extLst>
                      <a:ext uri="{FF2B5EF4-FFF2-40B4-BE49-F238E27FC236}">
                        <a16:creationId xmlns:a16="http://schemas.microsoft.com/office/drawing/2014/main" id="{BE2D0F41-C928-4B40-ACD5-F4BD085183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00335" y="3061633"/>
                    <a:ext cx="552807" cy="569118"/>
                  </a:xfrm>
                  <a:prstGeom prst="rect">
                    <a:avLst/>
                  </a:prstGeom>
                </p:spPr>
              </p:pic>
              <p:pic>
                <p:nvPicPr>
                  <p:cNvPr id="191" name="Grafik 190" descr="Zuhause">
                    <a:extLst>
                      <a:ext uri="{FF2B5EF4-FFF2-40B4-BE49-F238E27FC236}">
                        <a16:creationId xmlns:a16="http://schemas.microsoft.com/office/drawing/2014/main" id="{626A0788-A78B-4CD2-B80C-14B57791E6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11687" y="2438287"/>
                    <a:ext cx="552807" cy="569118"/>
                  </a:xfrm>
                  <a:prstGeom prst="rect">
                    <a:avLst/>
                  </a:prstGeom>
                </p:spPr>
              </p:pic>
              <p:pic>
                <p:nvPicPr>
                  <p:cNvPr id="192" name="Grafik 191" descr="Zuhause">
                    <a:extLst>
                      <a:ext uri="{FF2B5EF4-FFF2-40B4-BE49-F238E27FC236}">
                        <a16:creationId xmlns:a16="http://schemas.microsoft.com/office/drawing/2014/main" id="{7671DF40-2EA3-4D47-9087-77672EC3FA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38690" y="2533476"/>
                    <a:ext cx="552807" cy="569118"/>
                  </a:xfrm>
                  <a:prstGeom prst="rect">
                    <a:avLst/>
                  </a:prstGeom>
                </p:spPr>
              </p:pic>
              <p:pic>
                <p:nvPicPr>
                  <p:cNvPr id="193" name="Grafik 192" descr="Zuhause">
                    <a:extLst>
                      <a:ext uri="{FF2B5EF4-FFF2-40B4-BE49-F238E27FC236}">
                        <a16:creationId xmlns:a16="http://schemas.microsoft.com/office/drawing/2014/main" id="{82B30B5E-006C-4640-A991-6EA22CDF93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56174" y="711229"/>
                    <a:ext cx="552807" cy="56911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9" name="Grafik 178" descr="Rad">
                  <a:extLst>
                    <a:ext uri="{FF2B5EF4-FFF2-40B4-BE49-F238E27FC236}">
                      <a16:creationId xmlns:a16="http://schemas.microsoft.com/office/drawing/2014/main" id="{269B139E-C013-4F15-BD75-7DA6C766B8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 rot="21025411">
                  <a:off x="6040844" y="2004995"/>
                  <a:ext cx="444544" cy="444544"/>
                </a:xfrm>
                <a:prstGeom prst="rect">
                  <a:avLst/>
                </a:prstGeom>
              </p:spPr>
            </p:pic>
            <p:pic>
              <p:nvPicPr>
                <p:cNvPr id="180" name="Grafik 179" descr="Rad">
                  <a:extLst>
                    <a:ext uri="{FF2B5EF4-FFF2-40B4-BE49-F238E27FC236}">
                      <a16:creationId xmlns:a16="http://schemas.microsoft.com/office/drawing/2014/main" id="{AA0D6A74-5B79-481D-9381-4821AD628F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45777" y="3818341"/>
                  <a:ext cx="422656" cy="422656"/>
                </a:xfrm>
                <a:prstGeom prst="rect">
                  <a:avLst/>
                </a:prstGeom>
              </p:spPr>
            </p:pic>
            <p:pic>
              <p:nvPicPr>
                <p:cNvPr id="181" name="Grafik 180" descr="Rad">
                  <a:extLst>
                    <a:ext uri="{FF2B5EF4-FFF2-40B4-BE49-F238E27FC236}">
                      <a16:creationId xmlns:a16="http://schemas.microsoft.com/office/drawing/2014/main" id="{18CDFB6A-7943-42DF-B14E-33DCA641F5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8681" y="3049314"/>
                  <a:ext cx="436186" cy="436186"/>
                </a:xfrm>
                <a:prstGeom prst="rect">
                  <a:avLst/>
                </a:prstGeom>
              </p:spPr>
            </p:pic>
            <p:pic>
              <p:nvPicPr>
                <p:cNvPr id="182" name="Grafik 181" descr="Rad">
                  <a:extLst>
                    <a:ext uri="{FF2B5EF4-FFF2-40B4-BE49-F238E27FC236}">
                      <a16:creationId xmlns:a16="http://schemas.microsoft.com/office/drawing/2014/main" id="{23985E62-CF54-4E14-B2D9-6B520A3B9F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20000" y="2124983"/>
                  <a:ext cx="422656" cy="422656"/>
                </a:xfrm>
                <a:prstGeom prst="rect">
                  <a:avLst/>
                </a:prstGeom>
              </p:spPr>
            </p:pic>
            <p:pic>
              <p:nvPicPr>
                <p:cNvPr id="183" name="Grafik 182" descr="Rad">
                  <a:extLst>
                    <a:ext uri="{FF2B5EF4-FFF2-40B4-BE49-F238E27FC236}">
                      <a16:creationId xmlns:a16="http://schemas.microsoft.com/office/drawing/2014/main" id="{DD83FFC3-3B01-4CE0-AD72-B8630F1735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42902" y="1166228"/>
                  <a:ext cx="444544" cy="444544"/>
                </a:xfrm>
                <a:prstGeom prst="rect">
                  <a:avLst/>
                </a:prstGeom>
              </p:spPr>
            </p:pic>
            <p:pic>
              <p:nvPicPr>
                <p:cNvPr id="184" name="Grafik 183" descr="Rad">
                  <a:extLst>
                    <a:ext uri="{FF2B5EF4-FFF2-40B4-BE49-F238E27FC236}">
                      <a16:creationId xmlns:a16="http://schemas.microsoft.com/office/drawing/2014/main" id="{5CFEDB93-93D2-48F5-B405-BAAF0B32F3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 rot="20559405">
                  <a:off x="6197055" y="5002402"/>
                  <a:ext cx="444544" cy="444544"/>
                </a:xfrm>
                <a:prstGeom prst="rect">
                  <a:avLst/>
                </a:prstGeom>
              </p:spPr>
            </p:pic>
          </p:grpSp>
          <p:grpSp>
            <p:nvGrpSpPr>
              <p:cNvPr id="173" name="Gruppieren 172">
                <a:extLst>
                  <a:ext uri="{FF2B5EF4-FFF2-40B4-BE49-F238E27FC236}">
                    <a16:creationId xmlns:a16="http://schemas.microsoft.com/office/drawing/2014/main" id="{3BEEB939-954B-4E6C-8D59-2697A40D2CED}"/>
                  </a:ext>
                </a:extLst>
              </p:cNvPr>
              <p:cNvGrpSpPr/>
              <p:nvPr/>
            </p:nvGrpSpPr>
            <p:grpSpPr>
              <a:xfrm>
                <a:off x="2342947" y="2266112"/>
                <a:ext cx="706892" cy="841108"/>
                <a:chOff x="2342947" y="2266112"/>
                <a:chExt cx="706892" cy="841108"/>
              </a:xfrm>
            </p:grpSpPr>
            <p:sp>
              <p:nvSpPr>
                <p:cNvPr id="174" name="Textfeld 173">
                  <a:extLst>
                    <a:ext uri="{FF2B5EF4-FFF2-40B4-BE49-F238E27FC236}">
                      <a16:creationId xmlns:a16="http://schemas.microsoft.com/office/drawing/2014/main" id="{3F51CE5E-E302-4CFE-8C33-905F0B785EDE}"/>
                    </a:ext>
                  </a:extLst>
                </p:cNvPr>
                <p:cNvSpPr txBox="1"/>
                <p:nvPr/>
              </p:nvSpPr>
              <p:spPr>
                <a:xfrm rot="836162">
                  <a:off x="2376298" y="2266112"/>
                  <a:ext cx="4377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BB</a:t>
                  </a:r>
                </a:p>
              </p:txBody>
            </p:sp>
            <p:pic>
              <p:nvPicPr>
                <p:cNvPr id="175" name="Grafik 174" descr="Bus">
                  <a:extLst>
                    <a:ext uri="{FF2B5EF4-FFF2-40B4-BE49-F238E27FC236}">
                      <a16:creationId xmlns:a16="http://schemas.microsoft.com/office/drawing/2014/main" id="{894EF533-48BB-4853-89B7-C89692E640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861364">
                  <a:off x="2342947" y="2400328"/>
                  <a:ext cx="706892" cy="70689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56" name="Grafik 155" descr="Gehen">
              <a:extLst>
                <a:ext uri="{FF2B5EF4-FFF2-40B4-BE49-F238E27FC236}">
                  <a16:creationId xmlns:a16="http://schemas.microsoft.com/office/drawing/2014/main" id="{4EBB54C7-2DDB-4B69-9277-8145AAEAC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0989360">
              <a:off x="6843735" y="1575658"/>
              <a:ext cx="317186" cy="317186"/>
            </a:xfrm>
            <a:prstGeom prst="rect">
              <a:avLst/>
            </a:prstGeom>
          </p:spPr>
        </p:pic>
        <p:pic>
          <p:nvPicPr>
            <p:cNvPr id="158" name="Grafik 157" descr="Gehen">
              <a:extLst>
                <a:ext uri="{FF2B5EF4-FFF2-40B4-BE49-F238E27FC236}">
                  <a16:creationId xmlns:a16="http://schemas.microsoft.com/office/drawing/2014/main" id="{92E469D1-4E41-49C8-9521-6004A10D6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04707" y="3926470"/>
              <a:ext cx="317186" cy="317186"/>
            </a:xfrm>
            <a:prstGeom prst="rect">
              <a:avLst/>
            </a:prstGeom>
          </p:spPr>
        </p:pic>
        <p:pic>
          <p:nvPicPr>
            <p:cNvPr id="159" name="Grafik 158" descr="Gehen">
              <a:extLst>
                <a:ext uri="{FF2B5EF4-FFF2-40B4-BE49-F238E27FC236}">
                  <a16:creationId xmlns:a16="http://schemas.microsoft.com/office/drawing/2014/main" id="{8D5CDE84-87F7-44E6-A97C-0499D2FD0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760068" y="1393477"/>
              <a:ext cx="317186" cy="317186"/>
            </a:xfrm>
            <a:prstGeom prst="rect">
              <a:avLst/>
            </a:prstGeom>
          </p:spPr>
        </p:pic>
        <p:pic>
          <p:nvPicPr>
            <p:cNvPr id="160" name="Grafik 159" descr="Gehen">
              <a:extLst>
                <a:ext uri="{FF2B5EF4-FFF2-40B4-BE49-F238E27FC236}">
                  <a16:creationId xmlns:a16="http://schemas.microsoft.com/office/drawing/2014/main" id="{E5F668B9-DF13-4CA9-AB08-11BF2DAAF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41828" y="3712745"/>
              <a:ext cx="317186" cy="317186"/>
            </a:xfrm>
            <a:prstGeom prst="rect">
              <a:avLst/>
            </a:prstGeom>
          </p:spPr>
        </p:pic>
      </p:grpSp>
      <p:grpSp>
        <p:nvGrpSpPr>
          <p:cNvPr id="316" name="Gruppieren 315">
            <a:extLst>
              <a:ext uri="{FF2B5EF4-FFF2-40B4-BE49-F238E27FC236}">
                <a16:creationId xmlns:a16="http://schemas.microsoft.com/office/drawing/2014/main" id="{8D49E8AA-1B42-4DE2-AB56-9D4F5978E494}"/>
              </a:ext>
            </a:extLst>
          </p:cNvPr>
          <p:cNvGrpSpPr/>
          <p:nvPr/>
        </p:nvGrpSpPr>
        <p:grpSpPr>
          <a:xfrm>
            <a:off x="9474932" y="1040342"/>
            <a:ext cx="2598977" cy="5128223"/>
            <a:chOff x="9982200" y="552414"/>
            <a:chExt cx="2202134" cy="5128223"/>
          </a:xfrm>
        </p:grpSpPr>
        <p:grpSp>
          <p:nvGrpSpPr>
            <p:cNvPr id="315" name="Gruppieren 314">
              <a:extLst>
                <a:ext uri="{FF2B5EF4-FFF2-40B4-BE49-F238E27FC236}">
                  <a16:creationId xmlns:a16="http://schemas.microsoft.com/office/drawing/2014/main" id="{C1BF0C3D-43C6-4913-8E67-88212D041076}"/>
                </a:ext>
              </a:extLst>
            </p:cNvPr>
            <p:cNvGrpSpPr/>
            <p:nvPr/>
          </p:nvGrpSpPr>
          <p:grpSpPr>
            <a:xfrm>
              <a:off x="9982200" y="2153197"/>
              <a:ext cx="2169555" cy="3527440"/>
              <a:chOff x="9982200" y="2153197"/>
              <a:chExt cx="2169555" cy="3527440"/>
            </a:xfrm>
          </p:grpSpPr>
          <p:grpSp>
            <p:nvGrpSpPr>
              <p:cNvPr id="304" name="Gruppieren 303">
                <a:extLst>
                  <a:ext uri="{FF2B5EF4-FFF2-40B4-BE49-F238E27FC236}">
                    <a16:creationId xmlns:a16="http://schemas.microsoft.com/office/drawing/2014/main" id="{A0AA9EEE-D7F8-4DA5-B75A-549D1FC519E5}"/>
                  </a:ext>
                </a:extLst>
              </p:cNvPr>
              <p:cNvGrpSpPr/>
              <p:nvPr/>
            </p:nvGrpSpPr>
            <p:grpSpPr>
              <a:xfrm>
                <a:off x="9982200" y="2153197"/>
                <a:ext cx="2169555" cy="3527440"/>
                <a:chOff x="9982200" y="2153197"/>
                <a:chExt cx="2169555" cy="3527440"/>
              </a:xfrm>
            </p:grpSpPr>
            <p:sp>
              <p:nvSpPr>
                <p:cNvPr id="303" name="Rechteck 302">
                  <a:extLst>
                    <a:ext uri="{FF2B5EF4-FFF2-40B4-BE49-F238E27FC236}">
                      <a16:creationId xmlns:a16="http://schemas.microsoft.com/office/drawing/2014/main" id="{62746B1E-367E-4FC5-BBC2-9AB5ABE04353}"/>
                    </a:ext>
                  </a:extLst>
                </p:cNvPr>
                <p:cNvSpPr/>
                <p:nvPr/>
              </p:nvSpPr>
              <p:spPr>
                <a:xfrm>
                  <a:off x="9982200" y="2153197"/>
                  <a:ext cx="2169555" cy="34360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292" name="Gruppieren 291">
                  <a:extLst>
                    <a:ext uri="{FF2B5EF4-FFF2-40B4-BE49-F238E27FC236}">
                      <a16:creationId xmlns:a16="http://schemas.microsoft.com/office/drawing/2014/main" id="{90EC1F19-AF13-41FF-8C5C-B94E1FA53432}"/>
                    </a:ext>
                  </a:extLst>
                </p:cNvPr>
                <p:cNvGrpSpPr/>
                <p:nvPr/>
              </p:nvGrpSpPr>
              <p:grpSpPr>
                <a:xfrm>
                  <a:off x="10018628" y="2186661"/>
                  <a:ext cx="760315" cy="3493976"/>
                  <a:chOff x="8956553" y="970804"/>
                  <a:chExt cx="1098842" cy="5049653"/>
                </a:xfrm>
              </p:grpSpPr>
              <p:pic>
                <p:nvPicPr>
                  <p:cNvPr id="293" name="Grafik 292" descr="Auto">
                    <a:extLst>
                      <a:ext uri="{FF2B5EF4-FFF2-40B4-BE49-F238E27FC236}">
                        <a16:creationId xmlns:a16="http://schemas.microsoft.com/office/drawing/2014/main" id="{FD5E8AC0-DE0D-4603-8AC8-146A466FDE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089621" y="510605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294" name="Grafik 293" descr="Taxi">
                    <a:extLst>
                      <a:ext uri="{FF2B5EF4-FFF2-40B4-BE49-F238E27FC236}">
                        <a16:creationId xmlns:a16="http://schemas.microsoft.com/office/drawing/2014/main" id="{1778B72F-1631-4E52-9035-9CE5647220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050598" y="3507095"/>
                    <a:ext cx="914399" cy="914399"/>
                  </a:xfrm>
                  <a:prstGeom prst="rect">
                    <a:avLst/>
                  </a:prstGeom>
                </p:spPr>
              </p:pic>
              <p:pic>
                <p:nvPicPr>
                  <p:cNvPr id="295" name="Grafik 294" descr="Bus">
                    <a:extLst>
                      <a:ext uri="{FF2B5EF4-FFF2-40B4-BE49-F238E27FC236}">
                        <a16:creationId xmlns:a16="http://schemas.microsoft.com/office/drawing/2014/main" id="{DBBA386B-29BB-4227-8EE3-5BF4C265B9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059793" y="2704735"/>
                    <a:ext cx="914399" cy="914399"/>
                  </a:xfrm>
                  <a:prstGeom prst="rect">
                    <a:avLst/>
                  </a:prstGeom>
                </p:spPr>
              </p:pic>
              <p:grpSp>
                <p:nvGrpSpPr>
                  <p:cNvPr id="296" name="Gruppieren 295">
                    <a:extLst>
                      <a:ext uri="{FF2B5EF4-FFF2-40B4-BE49-F238E27FC236}">
                        <a16:creationId xmlns:a16="http://schemas.microsoft.com/office/drawing/2014/main" id="{A041358C-9E2B-4DF5-BA15-B7BE32678F08}"/>
                      </a:ext>
                    </a:extLst>
                  </p:cNvPr>
                  <p:cNvGrpSpPr/>
                  <p:nvPr/>
                </p:nvGrpSpPr>
                <p:grpSpPr>
                  <a:xfrm>
                    <a:off x="8956553" y="2610939"/>
                    <a:ext cx="1098842" cy="2659358"/>
                    <a:chOff x="9924164" y="1583242"/>
                    <a:chExt cx="1432774" cy="3419599"/>
                  </a:xfrm>
                </p:grpSpPr>
                <p:pic>
                  <p:nvPicPr>
                    <p:cNvPr id="300" name="Grafik 299" descr="Bus">
                      <a:extLst>
                        <a:ext uri="{FF2B5EF4-FFF2-40B4-BE49-F238E27FC236}">
                          <a16:creationId xmlns:a16="http://schemas.microsoft.com/office/drawing/2014/main" id="{D4C44336-DC81-44C8-B8EF-3C9F0295997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8">
                      <a:extLst>
                        <a:ext uri="{96DAC541-7B7A-43D3-8B79-37D633B846F1}">
                          <asvg:svgBlip xmlns:asvg="http://schemas.microsoft.com/office/drawing/2016/SVG/main" r:embed="rId19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119518" y="3956013"/>
                      <a:ext cx="1046827" cy="104682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1" name="Textfeld 300">
                      <a:extLst>
                        <a:ext uri="{FF2B5EF4-FFF2-40B4-BE49-F238E27FC236}">
                          <a16:creationId xmlns:a16="http://schemas.microsoft.com/office/drawing/2014/main" id="{680D5201-F3A4-4E96-80AC-601CCDE4061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24164" y="1583242"/>
                      <a:ext cx="834541" cy="39576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400" dirty="0"/>
                        <a:t>BB</a:t>
                      </a:r>
                    </a:p>
                  </p:txBody>
                </p:sp>
                <p:sp>
                  <p:nvSpPr>
                    <p:cNvPr id="302" name="Textfeld 301">
                      <a:extLst>
                        <a:ext uri="{FF2B5EF4-FFF2-40B4-BE49-F238E27FC236}">
                          <a16:creationId xmlns:a16="http://schemas.microsoft.com/office/drawing/2014/main" id="{F45B0E20-C3C2-47CC-8F05-B99B938D0C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49529" y="3844247"/>
                      <a:ext cx="1407409" cy="514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200" dirty="0"/>
                        <a:t>SHUTTLE</a:t>
                      </a:r>
                    </a:p>
                  </p:txBody>
                </p:sp>
              </p:grpSp>
              <p:pic>
                <p:nvPicPr>
                  <p:cNvPr id="297" name="Grafik 296" descr="Rad">
                    <a:extLst>
                      <a:ext uri="{FF2B5EF4-FFF2-40B4-BE49-F238E27FC236}">
                        <a16:creationId xmlns:a16="http://schemas.microsoft.com/office/drawing/2014/main" id="{21F70DDE-B222-4DD8-97B4-49470C21DA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089621" y="1851513"/>
                    <a:ext cx="769917" cy="769917"/>
                  </a:xfrm>
                  <a:prstGeom prst="rect">
                    <a:avLst/>
                  </a:prstGeom>
                </p:spPr>
              </p:pic>
              <p:pic>
                <p:nvPicPr>
                  <p:cNvPr id="298" name="Grafik 297" descr="Gehen">
                    <a:extLst>
                      <a:ext uri="{FF2B5EF4-FFF2-40B4-BE49-F238E27FC236}">
                        <a16:creationId xmlns:a16="http://schemas.microsoft.com/office/drawing/2014/main" id="{2B7BC3F0-8CD3-40DE-944C-BDFB7DC482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96DAC541-7B7A-43D3-8B79-37D633B846F1}">
                        <asvg:svgBlip xmlns:asvg="http://schemas.microsoft.com/office/drawing/2016/SVG/main" r:embed="rId2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019560" y="970804"/>
                    <a:ext cx="839978" cy="83997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05" name="Textfeld 304">
                <a:extLst>
                  <a:ext uri="{FF2B5EF4-FFF2-40B4-BE49-F238E27FC236}">
                    <a16:creationId xmlns:a16="http://schemas.microsoft.com/office/drawing/2014/main" id="{C2DB1B6F-1FF2-4F73-BA26-AB89B3377BFA}"/>
                  </a:ext>
                </a:extLst>
              </p:cNvPr>
              <p:cNvSpPr txBox="1"/>
              <p:nvPr/>
            </p:nvSpPr>
            <p:spPr>
              <a:xfrm>
                <a:off x="10800055" y="2313312"/>
                <a:ext cx="12006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Fußgänger</a:t>
                </a:r>
              </a:p>
            </p:txBody>
          </p:sp>
          <p:sp>
            <p:nvSpPr>
              <p:cNvPr id="306" name="Textfeld 305">
                <a:extLst>
                  <a:ext uri="{FF2B5EF4-FFF2-40B4-BE49-F238E27FC236}">
                    <a16:creationId xmlns:a16="http://schemas.microsoft.com/office/drawing/2014/main" id="{E3AD3603-84FE-4F16-A5DC-60063C8A3367}"/>
                  </a:ext>
                </a:extLst>
              </p:cNvPr>
              <p:cNvSpPr txBox="1"/>
              <p:nvPr/>
            </p:nvSpPr>
            <p:spPr>
              <a:xfrm>
                <a:off x="10784073" y="2881395"/>
                <a:ext cx="11342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Radfahrer</a:t>
                </a:r>
              </a:p>
            </p:txBody>
          </p:sp>
          <p:sp>
            <p:nvSpPr>
              <p:cNvPr id="307" name="Textfeld 306">
                <a:extLst>
                  <a:ext uri="{FF2B5EF4-FFF2-40B4-BE49-F238E27FC236}">
                    <a16:creationId xmlns:a16="http://schemas.microsoft.com/office/drawing/2014/main" id="{6716B7C1-6546-423B-B55C-8A72175E884D}"/>
                  </a:ext>
                </a:extLst>
              </p:cNvPr>
              <p:cNvSpPr txBox="1"/>
              <p:nvPr/>
            </p:nvSpPr>
            <p:spPr>
              <a:xfrm>
                <a:off x="10784073" y="3488039"/>
                <a:ext cx="11342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Bürgerbus</a:t>
                </a:r>
              </a:p>
            </p:txBody>
          </p:sp>
          <p:sp>
            <p:nvSpPr>
              <p:cNvPr id="308" name="Textfeld 307">
                <a:extLst>
                  <a:ext uri="{FF2B5EF4-FFF2-40B4-BE49-F238E27FC236}">
                    <a16:creationId xmlns:a16="http://schemas.microsoft.com/office/drawing/2014/main" id="{BB0606BE-FD2A-4AE2-89A7-C06CEE409B46}"/>
                  </a:ext>
                </a:extLst>
              </p:cNvPr>
              <p:cNvSpPr txBox="1"/>
              <p:nvPr/>
            </p:nvSpPr>
            <p:spPr>
              <a:xfrm>
                <a:off x="10795577" y="4065269"/>
                <a:ext cx="6202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Taxi</a:t>
                </a:r>
              </a:p>
            </p:txBody>
          </p:sp>
          <p:sp>
            <p:nvSpPr>
              <p:cNvPr id="309" name="Textfeld 308">
                <a:extLst>
                  <a:ext uri="{FF2B5EF4-FFF2-40B4-BE49-F238E27FC236}">
                    <a16:creationId xmlns:a16="http://schemas.microsoft.com/office/drawing/2014/main" id="{05B2D92E-B33F-47A6-A472-1ADC591AA8F4}"/>
                  </a:ext>
                </a:extLst>
              </p:cNvPr>
              <p:cNvSpPr txBox="1"/>
              <p:nvPr/>
            </p:nvSpPr>
            <p:spPr>
              <a:xfrm>
                <a:off x="10784308" y="4633255"/>
                <a:ext cx="11342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Shuttle</a:t>
                </a:r>
              </a:p>
            </p:txBody>
          </p:sp>
          <p:sp>
            <p:nvSpPr>
              <p:cNvPr id="310" name="Textfeld 309">
                <a:extLst>
                  <a:ext uri="{FF2B5EF4-FFF2-40B4-BE49-F238E27FC236}">
                    <a16:creationId xmlns:a16="http://schemas.microsoft.com/office/drawing/2014/main" id="{A61BBC04-0B1B-4386-90D3-E8C8B23FF29C}"/>
                  </a:ext>
                </a:extLst>
              </p:cNvPr>
              <p:cNvSpPr txBox="1"/>
              <p:nvPr/>
            </p:nvSpPr>
            <p:spPr>
              <a:xfrm>
                <a:off x="10806084" y="5179623"/>
                <a:ext cx="6473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PKW</a:t>
                </a:r>
              </a:p>
            </p:txBody>
          </p:sp>
        </p:grpSp>
        <p:sp>
          <p:nvSpPr>
            <p:cNvPr id="311" name="Textfeld 310">
              <a:extLst>
                <a:ext uri="{FF2B5EF4-FFF2-40B4-BE49-F238E27FC236}">
                  <a16:creationId xmlns:a16="http://schemas.microsoft.com/office/drawing/2014/main" id="{519B24BC-B8C6-4861-A79A-7BC276E9BED9}"/>
                </a:ext>
              </a:extLst>
            </p:cNvPr>
            <p:cNvSpPr txBox="1"/>
            <p:nvPr/>
          </p:nvSpPr>
          <p:spPr>
            <a:xfrm>
              <a:off x="9999230" y="552414"/>
              <a:ext cx="2185104" cy="16119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/>
                <a:t>Alle Kombinationen aus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 b="1" dirty="0"/>
                <a:t>privat,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 b="1" dirty="0"/>
                <a:t>geteilt,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 b="1" dirty="0"/>
                <a:t>gemeinsam,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 b="1" dirty="0"/>
                <a:t>gewerblich,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 b="1" dirty="0"/>
                <a:t>öffentlich!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1400" b="1" dirty="0"/>
            </a:p>
          </p:txBody>
        </p:sp>
      </p:grpSp>
      <p:sp>
        <p:nvSpPr>
          <p:cNvPr id="14" name="Ellipse 13">
            <a:extLst>
              <a:ext uri="{FF2B5EF4-FFF2-40B4-BE49-F238E27FC236}">
                <a16:creationId xmlns:a16="http://schemas.microsoft.com/office/drawing/2014/main" id="{26407246-5CB6-4794-BA20-2EB48CF45F8E}"/>
              </a:ext>
            </a:extLst>
          </p:cNvPr>
          <p:cNvSpPr/>
          <p:nvPr/>
        </p:nvSpPr>
        <p:spPr>
          <a:xfrm>
            <a:off x="6410177" y="545400"/>
            <a:ext cx="1871298" cy="1580734"/>
          </a:xfrm>
          <a:prstGeom prst="ellipse">
            <a:avLst/>
          </a:prstGeom>
          <a:solidFill>
            <a:srgbClr val="8DFC8B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0" name="Grafik 119" descr="Gehen">
            <a:extLst>
              <a:ext uri="{FF2B5EF4-FFF2-40B4-BE49-F238E27FC236}">
                <a16:creationId xmlns:a16="http://schemas.microsoft.com/office/drawing/2014/main" id="{9FEB81A6-0A47-451F-B05E-5620C8168D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05681" y="712876"/>
            <a:ext cx="317186" cy="317186"/>
          </a:xfrm>
          <a:prstGeom prst="rect">
            <a:avLst/>
          </a:prstGeom>
        </p:spPr>
      </p:pic>
      <p:sp>
        <p:nvSpPr>
          <p:cNvPr id="121" name="Ellipse 120">
            <a:extLst>
              <a:ext uri="{FF2B5EF4-FFF2-40B4-BE49-F238E27FC236}">
                <a16:creationId xmlns:a16="http://schemas.microsoft.com/office/drawing/2014/main" id="{823E2CAF-D1DA-462C-BF12-C2BC60E70999}"/>
              </a:ext>
            </a:extLst>
          </p:cNvPr>
          <p:cNvSpPr/>
          <p:nvPr/>
        </p:nvSpPr>
        <p:spPr>
          <a:xfrm>
            <a:off x="6375034" y="3450272"/>
            <a:ext cx="1920931" cy="1622660"/>
          </a:xfrm>
          <a:prstGeom prst="ellipse">
            <a:avLst/>
          </a:prstGeom>
          <a:solidFill>
            <a:srgbClr val="6BE277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2" name="Grafik 121" descr="Gehen">
            <a:extLst>
              <a:ext uri="{FF2B5EF4-FFF2-40B4-BE49-F238E27FC236}">
                <a16:creationId xmlns:a16="http://schemas.microsoft.com/office/drawing/2014/main" id="{50C69DA0-9A33-43DB-BD96-FA0C4A6B25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96198" y="4680998"/>
            <a:ext cx="317186" cy="317186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A8532CE-B59A-426B-BC9D-6C90FAFBB05F}"/>
              </a:ext>
            </a:extLst>
          </p:cNvPr>
          <p:cNvGrpSpPr/>
          <p:nvPr/>
        </p:nvGrpSpPr>
        <p:grpSpPr>
          <a:xfrm>
            <a:off x="190347" y="71385"/>
            <a:ext cx="8920345" cy="5632392"/>
            <a:chOff x="190347" y="71385"/>
            <a:chExt cx="8920345" cy="5632392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1AFA8E6-BA11-4C4E-B76D-EE9AA3C4A0E4}"/>
                </a:ext>
              </a:extLst>
            </p:cNvPr>
            <p:cNvSpPr txBox="1"/>
            <p:nvPr/>
          </p:nvSpPr>
          <p:spPr>
            <a:xfrm>
              <a:off x="190347" y="4205995"/>
              <a:ext cx="1935786" cy="46166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srgbClr val="002060"/>
                  </a:solidFill>
                </a:rPr>
                <a:t>Verbindung mit weiter außerhalb liegenden Zielen</a:t>
              </a:r>
            </a:p>
          </p:txBody>
        </p: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F8F64237-7CEF-48DF-BAFB-506EB83026C2}"/>
                </a:ext>
              </a:extLst>
            </p:cNvPr>
            <p:cNvSpPr/>
            <p:nvPr/>
          </p:nvSpPr>
          <p:spPr>
            <a:xfrm>
              <a:off x="5771021" y="71385"/>
              <a:ext cx="3339671" cy="2821107"/>
            </a:xfrm>
            <a:prstGeom prst="ellipse">
              <a:avLst/>
            </a:prstGeom>
            <a:solidFill>
              <a:srgbClr val="7030A0">
                <a:alpha val="20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7748B713-813A-4CFA-80E3-4D0EB821B99F}"/>
                </a:ext>
              </a:extLst>
            </p:cNvPr>
            <p:cNvSpPr/>
            <p:nvPr/>
          </p:nvSpPr>
          <p:spPr>
            <a:xfrm>
              <a:off x="5496105" y="2882670"/>
              <a:ext cx="3339671" cy="2821107"/>
            </a:xfrm>
            <a:prstGeom prst="ellipse">
              <a:avLst/>
            </a:prstGeom>
            <a:solidFill>
              <a:srgbClr val="7030A0">
                <a:alpha val="20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2" name="Textfeld 111">
              <a:extLst>
                <a:ext uri="{FF2B5EF4-FFF2-40B4-BE49-F238E27FC236}">
                  <a16:creationId xmlns:a16="http://schemas.microsoft.com/office/drawing/2014/main" id="{A0CF9B96-B4D3-4A04-AAE0-C18F094D79D3}"/>
                </a:ext>
              </a:extLst>
            </p:cNvPr>
            <p:cNvSpPr txBox="1"/>
            <p:nvPr/>
          </p:nvSpPr>
          <p:spPr>
            <a:xfrm>
              <a:off x="190347" y="5033916"/>
              <a:ext cx="1935786" cy="46166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srgbClr val="002060"/>
                  </a:solidFill>
                </a:rPr>
                <a:t>Fährt nach Anfrage bestimmte Haltepunkte an</a:t>
              </a:r>
            </a:p>
          </p:txBody>
        </p:sp>
      </p:grpSp>
      <p:grpSp>
        <p:nvGrpSpPr>
          <p:cNvPr id="6" name="Gruppierung 5"/>
          <p:cNvGrpSpPr/>
          <p:nvPr/>
        </p:nvGrpSpPr>
        <p:grpSpPr>
          <a:xfrm>
            <a:off x="-74091" y="-31148"/>
            <a:ext cx="12387126" cy="685800"/>
            <a:chOff x="-35469" y="-33606"/>
            <a:chExt cx="12387126" cy="685800"/>
          </a:xfrm>
        </p:grpSpPr>
        <p:sp>
          <p:nvSpPr>
            <p:cNvPr id="7" name="Rechteck 6"/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009FE3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10000"/>
            </a:bodyPr>
            <a:lstStyle/>
            <a:p>
              <a:r>
                <a:rPr lang="de-DE" sz="3600" dirty="0"/>
                <a:t>Mobilitätskonzept Senden</a:t>
              </a:r>
            </a:p>
          </p:txBody>
        </p:sp>
        <p:pic>
          <p:nvPicPr>
            <p:cNvPr id="8" name="Bild 13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Gerade Verbindung 8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6FFBD647-3CF8-4C1A-94C0-91725045297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37125" y1="69933" x2="37125" y2="69933"/>
                        <a14:foregroundMark x1="44375" y1="69488" x2="44375" y2="69488"/>
                        <a14:foregroundMark x1="49125" y1="62138" x2="49125" y2="62138"/>
                        <a14:foregroundMark x1="39375" y1="60802" x2="39375" y2="60802"/>
                        <a14:foregroundMark x1="31375" y1="58575" x2="31375" y2="58575"/>
                        <a14:foregroundMark x1="59500" y1="56793" x2="59500" y2="56793"/>
                        <a14:foregroundMark x1="70125" y1="49220" x2="70125" y2="49220"/>
                        <a14:foregroundMark x1="63750" y1="48107" x2="63375" y2="48330"/>
                        <a14:foregroundMark x1="58750" y1="51225" x2="58750" y2="51225"/>
                        <a14:foregroundMark x1="57625" y1="52784" x2="57625" y2="52784"/>
                        <a14:foregroundMark x1="70125" y1="38976" x2="70125" y2="38976"/>
                        <a14:foregroundMark x1="70875" y1="24276" x2="70875" y2="24276"/>
                        <a14:foregroundMark x1="62500" y1="21158" x2="62125" y2="21158"/>
                        <a14:foregroundMark x1="55000" y1="18708" x2="55000" y2="18708"/>
                        <a14:foregroundMark x1="26250" y1="20713" x2="26250" y2="20713"/>
                        <a14:foregroundMark x1="25000" y1="26058" x2="25000" y2="26058"/>
                        <a14:foregroundMark x1="33125" y1="25390" x2="33125" y2="25390"/>
                        <a14:foregroundMark x1="34125" y1="25390" x2="36625" y2="25390"/>
                        <a14:foregroundMark x1="41250" y1="25390" x2="42875" y2="25390"/>
                        <a14:foregroundMark x1="46750" y1="24499" x2="48000" y2="24499"/>
                        <a14:foregroundMark x1="52375" y1="24499" x2="56250" y2="24499"/>
                        <a14:foregroundMark x1="58375" y1="23831" x2="59875" y2="23831"/>
                        <a14:foregroundMark x1="71000" y1="47439" x2="71000" y2="47439"/>
                        <a14:foregroundMark x1="28750" y1="56793" x2="28750" y2="56793"/>
                        <a14:foregroundMark x1="30375" y1="61247" x2="30375" y2="61247"/>
                        <a14:foregroundMark x1="27625" y1="57906" x2="27625" y2="57906"/>
                        <a14:foregroundMark x1="22500" y1="55457" x2="22500" y2="55457"/>
                        <a14:foregroundMark x1="23125" y1="58797" x2="23125" y2="59688"/>
                        <a14:foregroundMark x1="22750" y1="62138" x2="22750" y2="62138"/>
                        <a14:foregroundMark x1="22500" y1="66147" x2="22500" y2="66147"/>
                        <a14:foregroundMark x1="23750" y1="69265" x2="23750" y2="69265"/>
                        <a14:foregroundMark x1="23875" y1="70824" x2="23875" y2="70824"/>
                        <a14:foregroundMark x1="23000" y1="68374" x2="23000" y2="68374"/>
                        <a14:foregroundMark x1="22000" y1="58575" x2="22000" y2="58575"/>
                        <a14:foregroundMark x1="21500" y1="59911" x2="21500" y2="59911"/>
                        <a14:foregroundMark x1="21625" y1="59911" x2="21625" y2="59911"/>
                        <a14:foregroundMark x1="22000" y1="67706" x2="22000" y2="67706"/>
                        <a14:foregroundMark x1="22500" y1="69042" x2="22500" y2="69042"/>
                        <a14:foregroundMark x1="21500" y1="66815" x2="21500" y2="66815"/>
                        <a14:foregroundMark x1="21375" y1="66370" x2="21375" y2="66370"/>
                        <a14:foregroundMark x1="21125" y1="65256" x2="21125" y2="65256"/>
                        <a14:foregroundMark x1="21000" y1="64365" x2="21000" y2="64365"/>
                        <a14:foregroundMark x1="21000" y1="63697" x2="21000" y2="63697"/>
                        <a14:foregroundMark x1="21000" y1="63697" x2="21000" y2="63697"/>
                        <a14:foregroundMark x1="20750" y1="62806" x2="20750" y2="62806"/>
                        <a14:foregroundMark x1="20875" y1="61024" x2="22250" y2="50111"/>
                        <a14:foregroundMark x1="22250" y1="50111" x2="22000" y2="55234"/>
                        <a14:foregroundMark x1="25000" y1="28062" x2="23375" y2="28062"/>
                        <a14:foregroundMark x1="25375" y1="24499" x2="25875" y2="20490"/>
                        <a14:foregroundMark x1="23625" y1="22049" x2="23625" y2="22049"/>
                        <a14:foregroundMark x1="22625" y1="25167" x2="22625" y2="25167"/>
                        <a14:foregroundMark x1="22250" y1="25612" x2="22250" y2="25612"/>
                        <a14:foregroundMark x1="21750" y1="24499" x2="21750" y2="24499"/>
                        <a14:foregroundMark x1="21000" y1="25167" x2="21000" y2="25167"/>
                        <a14:foregroundMark x1="21000" y1="24499" x2="21000" y2="24499"/>
                        <a14:foregroundMark x1="21125" y1="23163" x2="21125" y2="23163"/>
                        <a14:foregroundMark x1="21250" y1="22717" x2="21500" y2="22272"/>
                        <a14:foregroundMark x1="22500" y1="21158" x2="22500" y2="21158"/>
                        <a14:foregroundMark x1="23250" y1="20935" x2="23250" y2="20935"/>
                        <a14:foregroundMark x1="20875" y1="34967" x2="20875" y2="34967"/>
                        <a14:foregroundMark x1="59750" y1="55234" x2="59750" y2="55234"/>
                        <a14:backgroundMark x1="5500" y1="20490" x2="5500" y2="20490"/>
                        <a14:backgroundMark x1="83125" y1="25612" x2="83125" y2="25612"/>
                      </a14:backgroundRemoval>
                    </a14:imgEffect>
                  </a14:imgLayer>
                </a14:imgProps>
              </a:ext>
            </a:extLst>
          </a:blip>
          <a:srcRect l="19393" t="9874" r="25465" b="15622"/>
          <a:stretch/>
        </p:blipFill>
        <p:spPr>
          <a:xfrm>
            <a:off x="4482440" y="3714098"/>
            <a:ext cx="783074" cy="593827"/>
          </a:xfrm>
          <a:prstGeom prst="rect">
            <a:avLst/>
          </a:prstGeom>
        </p:spPr>
      </p:pic>
      <p:sp>
        <p:nvSpPr>
          <p:cNvPr id="113" name="Textfeld 112">
            <a:extLst>
              <a:ext uri="{FF2B5EF4-FFF2-40B4-BE49-F238E27FC236}">
                <a16:creationId xmlns:a16="http://schemas.microsoft.com/office/drawing/2014/main" id="{60C0F382-9DD1-4A15-9291-2B8CFAF44C28}"/>
              </a:ext>
            </a:extLst>
          </p:cNvPr>
          <p:cNvSpPr txBox="1"/>
          <p:nvPr/>
        </p:nvSpPr>
        <p:spPr>
          <a:xfrm>
            <a:off x="2497507" y="1286854"/>
            <a:ext cx="1935786" cy="27699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accent2">
                    <a:lumMod val="75000"/>
                  </a:schemeClr>
                </a:solidFill>
              </a:rPr>
              <a:t>Flexibel - keine feste Strecke</a:t>
            </a:r>
          </a:p>
        </p:txBody>
      </p:sp>
      <p:sp>
        <p:nvSpPr>
          <p:cNvPr id="114" name="Textfeld 113">
            <a:extLst>
              <a:ext uri="{FF2B5EF4-FFF2-40B4-BE49-F238E27FC236}">
                <a16:creationId xmlns:a16="http://schemas.microsoft.com/office/drawing/2014/main" id="{4EAD93BD-BBD2-4041-881E-D87FB3533D36}"/>
              </a:ext>
            </a:extLst>
          </p:cNvPr>
          <p:cNvSpPr txBox="1"/>
          <p:nvPr/>
        </p:nvSpPr>
        <p:spPr>
          <a:xfrm>
            <a:off x="2497507" y="1620194"/>
            <a:ext cx="1935786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accent2">
                    <a:lumMod val="75000"/>
                  </a:schemeClr>
                </a:solidFill>
              </a:rPr>
              <a:t>Nach Anfrage Stadtgebiet unterwegs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2A6D458E-B66F-44D1-836E-46E935160D1E}"/>
              </a:ext>
            </a:extLst>
          </p:cNvPr>
          <p:cNvSpPr txBox="1"/>
          <p:nvPr/>
        </p:nvSpPr>
        <p:spPr>
          <a:xfrm>
            <a:off x="7250831" y="2536613"/>
            <a:ext cx="1600483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E9BA0D"/>
                </a:solidFill>
              </a:rPr>
              <a:t>Schnellbus</a:t>
            </a:r>
            <a:r>
              <a:rPr lang="de-DE" b="1" dirty="0">
                <a:solidFill>
                  <a:srgbClr val="E9BA0D"/>
                </a:solidFill>
              </a:rPr>
              <a:t> X90</a:t>
            </a:r>
          </a:p>
        </p:txBody>
      </p:sp>
      <p:sp>
        <p:nvSpPr>
          <p:cNvPr id="116" name="Textfeld 115">
            <a:extLst>
              <a:ext uri="{FF2B5EF4-FFF2-40B4-BE49-F238E27FC236}">
                <a16:creationId xmlns:a16="http://schemas.microsoft.com/office/drawing/2014/main" id="{FA95E814-F794-4228-A555-D01AF90B80D5}"/>
              </a:ext>
            </a:extLst>
          </p:cNvPr>
          <p:cNvSpPr txBox="1"/>
          <p:nvPr/>
        </p:nvSpPr>
        <p:spPr>
          <a:xfrm>
            <a:off x="8358719" y="4883384"/>
            <a:ext cx="772401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2060"/>
                </a:solidFill>
              </a:rPr>
              <a:t>Shuttle</a:t>
            </a:r>
          </a:p>
        </p:txBody>
      </p:sp>
      <p:pic>
        <p:nvPicPr>
          <p:cNvPr id="111" name="Grafik 110">
            <a:extLst>
              <a:ext uri="{FF2B5EF4-FFF2-40B4-BE49-F238E27FC236}">
                <a16:creationId xmlns:a16="http://schemas.microsoft.com/office/drawing/2014/main" id="{1E180F76-B844-4B87-B02E-0A763182002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37125" y1="69933" x2="37125" y2="69933"/>
                        <a14:foregroundMark x1="44375" y1="69488" x2="44375" y2="69488"/>
                        <a14:foregroundMark x1="49125" y1="62138" x2="49125" y2="62138"/>
                        <a14:foregroundMark x1="39375" y1="60802" x2="39375" y2="60802"/>
                        <a14:foregroundMark x1="31375" y1="58575" x2="31375" y2="58575"/>
                        <a14:foregroundMark x1="59500" y1="56793" x2="59500" y2="56793"/>
                        <a14:foregroundMark x1="70125" y1="49220" x2="70125" y2="49220"/>
                        <a14:foregroundMark x1="63750" y1="48107" x2="63375" y2="48330"/>
                        <a14:foregroundMark x1="58750" y1="51225" x2="58750" y2="51225"/>
                        <a14:foregroundMark x1="57625" y1="52784" x2="57625" y2="52784"/>
                        <a14:foregroundMark x1="70125" y1="38976" x2="70125" y2="38976"/>
                        <a14:foregroundMark x1="70875" y1="24276" x2="70875" y2="24276"/>
                        <a14:foregroundMark x1="62500" y1="21158" x2="62125" y2="21158"/>
                        <a14:foregroundMark x1="55000" y1="18708" x2="55000" y2="18708"/>
                        <a14:foregroundMark x1="26250" y1="20713" x2="26250" y2="20713"/>
                        <a14:foregroundMark x1="25000" y1="26058" x2="25000" y2="26058"/>
                        <a14:foregroundMark x1="33125" y1="25390" x2="33125" y2="25390"/>
                        <a14:foregroundMark x1="34125" y1="25390" x2="36625" y2="25390"/>
                        <a14:foregroundMark x1="41250" y1="25390" x2="42875" y2="25390"/>
                        <a14:foregroundMark x1="46750" y1="24499" x2="48000" y2="24499"/>
                        <a14:foregroundMark x1="52375" y1="24499" x2="56250" y2="24499"/>
                        <a14:foregroundMark x1="58375" y1="23831" x2="59875" y2="23831"/>
                        <a14:foregroundMark x1="71000" y1="47439" x2="71000" y2="47439"/>
                        <a14:foregroundMark x1="28750" y1="56793" x2="28750" y2="56793"/>
                        <a14:foregroundMark x1="30375" y1="61247" x2="30375" y2="61247"/>
                        <a14:foregroundMark x1="27625" y1="57906" x2="27625" y2="57906"/>
                        <a14:foregroundMark x1="22500" y1="55457" x2="22500" y2="55457"/>
                        <a14:foregroundMark x1="23125" y1="58797" x2="23125" y2="59688"/>
                        <a14:foregroundMark x1="22750" y1="62138" x2="22750" y2="62138"/>
                        <a14:foregroundMark x1="22500" y1="66147" x2="22500" y2="66147"/>
                        <a14:foregroundMark x1="23750" y1="69265" x2="23750" y2="69265"/>
                        <a14:foregroundMark x1="23875" y1="70824" x2="23875" y2="70824"/>
                        <a14:foregroundMark x1="23000" y1="68374" x2="23000" y2="68374"/>
                        <a14:foregroundMark x1="22000" y1="58575" x2="22000" y2="58575"/>
                        <a14:foregroundMark x1="21500" y1="59911" x2="21500" y2="59911"/>
                        <a14:foregroundMark x1="21625" y1="59911" x2="21625" y2="59911"/>
                        <a14:foregroundMark x1="22000" y1="67706" x2="22000" y2="67706"/>
                        <a14:foregroundMark x1="22500" y1="69042" x2="22500" y2="69042"/>
                        <a14:foregroundMark x1="21500" y1="66815" x2="21500" y2="66815"/>
                        <a14:foregroundMark x1="21375" y1="66370" x2="21375" y2="66370"/>
                        <a14:foregroundMark x1="21125" y1="65256" x2="21125" y2="65256"/>
                        <a14:foregroundMark x1="21000" y1="64365" x2="21000" y2="64365"/>
                        <a14:foregroundMark x1="21000" y1="63697" x2="21000" y2="63697"/>
                        <a14:foregroundMark x1="21000" y1="63697" x2="21000" y2="63697"/>
                        <a14:foregroundMark x1="20750" y1="62806" x2="20750" y2="62806"/>
                        <a14:foregroundMark x1="20875" y1="61024" x2="22250" y2="50111"/>
                        <a14:foregroundMark x1="22250" y1="50111" x2="22000" y2="55234"/>
                        <a14:foregroundMark x1="25000" y1="28062" x2="23375" y2="28062"/>
                        <a14:foregroundMark x1="25375" y1="24499" x2="25875" y2="20490"/>
                        <a14:foregroundMark x1="23625" y1="22049" x2="23625" y2="22049"/>
                        <a14:foregroundMark x1="22625" y1="25167" x2="22625" y2="25167"/>
                        <a14:foregroundMark x1="22250" y1="25612" x2="22250" y2="25612"/>
                        <a14:foregroundMark x1="21750" y1="24499" x2="21750" y2="24499"/>
                        <a14:foregroundMark x1="21000" y1="25167" x2="21000" y2="25167"/>
                        <a14:foregroundMark x1="21000" y1="24499" x2="21000" y2="24499"/>
                        <a14:foregroundMark x1="21125" y1="23163" x2="21125" y2="23163"/>
                        <a14:foregroundMark x1="21250" y1="22717" x2="21500" y2="22272"/>
                        <a14:foregroundMark x1="22500" y1="21158" x2="22500" y2="21158"/>
                        <a14:foregroundMark x1="23250" y1="20935" x2="23250" y2="20935"/>
                        <a14:foregroundMark x1="20875" y1="34967" x2="20875" y2="34967"/>
                        <a14:foregroundMark x1="59750" y1="55234" x2="59750" y2="55234"/>
                        <a14:backgroundMark x1="5500" y1="20490" x2="5500" y2="20490"/>
                        <a14:backgroundMark x1="83125" y1="25612" x2="83125" y2="25612"/>
                      </a14:backgroundRemoval>
                    </a14:imgEffect>
                  </a14:imgLayer>
                </a14:imgProps>
              </a:ext>
            </a:extLst>
          </a:blip>
          <a:srcRect l="19393" t="9874" r="25465" b="15622"/>
          <a:stretch/>
        </p:blipFill>
        <p:spPr>
          <a:xfrm>
            <a:off x="8378055" y="5161115"/>
            <a:ext cx="783074" cy="593827"/>
          </a:xfrm>
          <a:prstGeom prst="rect">
            <a:avLst/>
          </a:prstGeom>
        </p:spPr>
      </p:pic>
      <p:sp>
        <p:nvSpPr>
          <p:cNvPr id="117" name="Textfeld 116">
            <a:extLst>
              <a:ext uri="{FF2B5EF4-FFF2-40B4-BE49-F238E27FC236}">
                <a16:creationId xmlns:a16="http://schemas.microsoft.com/office/drawing/2014/main" id="{A962DE0D-A490-422E-973E-473D77E432F0}"/>
              </a:ext>
            </a:extLst>
          </p:cNvPr>
          <p:cNvSpPr txBox="1"/>
          <p:nvPr/>
        </p:nvSpPr>
        <p:spPr>
          <a:xfrm>
            <a:off x="7498594" y="4246838"/>
            <a:ext cx="1990226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C00000"/>
                </a:solidFill>
              </a:rPr>
              <a:t>Mobilitätsstation 1</a:t>
            </a:r>
          </a:p>
        </p:txBody>
      </p:sp>
      <p:sp>
        <p:nvSpPr>
          <p:cNvPr id="118" name="Textfeld 117">
            <a:extLst>
              <a:ext uri="{FF2B5EF4-FFF2-40B4-BE49-F238E27FC236}">
                <a16:creationId xmlns:a16="http://schemas.microsoft.com/office/drawing/2014/main" id="{1E877FA2-D2A8-4DBD-964D-44C2FF75ADE5}"/>
              </a:ext>
            </a:extLst>
          </p:cNvPr>
          <p:cNvSpPr txBox="1"/>
          <p:nvPr/>
        </p:nvSpPr>
        <p:spPr>
          <a:xfrm>
            <a:off x="7527699" y="1040867"/>
            <a:ext cx="1990226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Mobilitätsstation 2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1C86FFB-5930-40D1-B485-19BB062AEEF4}"/>
              </a:ext>
            </a:extLst>
          </p:cNvPr>
          <p:cNvSpPr/>
          <p:nvPr/>
        </p:nvSpPr>
        <p:spPr>
          <a:xfrm>
            <a:off x="-74091" y="577784"/>
            <a:ext cx="12351657" cy="635765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7" name="Rechteck: abgerundete Ecken 106">
            <a:extLst>
              <a:ext uri="{FF2B5EF4-FFF2-40B4-BE49-F238E27FC236}">
                <a16:creationId xmlns:a16="http://schemas.microsoft.com/office/drawing/2014/main" id="{BB1CC33A-18EB-49E0-AEE6-22976272311B}"/>
              </a:ext>
            </a:extLst>
          </p:cNvPr>
          <p:cNvSpPr/>
          <p:nvPr/>
        </p:nvSpPr>
        <p:spPr>
          <a:xfrm>
            <a:off x="140510" y="1163854"/>
            <a:ext cx="2008142" cy="1200735"/>
          </a:xfrm>
          <a:prstGeom prst="roundRect">
            <a:avLst/>
          </a:prstGeom>
          <a:solidFill>
            <a:srgbClr val="009FE3"/>
          </a:solidFill>
          <a:ln w="349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Welche Funktionen  übernimmt die Mobilstation…</a:t>
            </a:r>
          </a:p>
        </p:txBody>
      </p:sp>
      <p:sp>
        <p:nvSpPr>
          <p:cNvPr id="108" name="Rechteck: abgerundete Ecken 107">
            <a:extLst>
              <a:ext uri="{FF2B5EF4-FFF2-40B4-BE49-F238E27FC236}">
                <a16:creationId xmlns:a16="http://schemas.microsoft.com/office/drawing/2014/main" id="{6EF08DE2-0191-4801-8831-C9ABD0737908}"/>
              </a:ext>
            </a:extLst>
          </p:cNvPr>
          <p:cNvSpPr/>
          <p:nvPr/>
        </p:nvSpPr>
        <p:spPr>
          <a:xfrm>
            <a:off x="2442903" y="2276263"/>
            <a:ext cx="2060265" cy="1211352"/>
          </a:xfrm>
          <a:prstGeom prst="roundRect">
            <a:avLst/>
          </a:prstGeom>
          <a:solidFill>
            <a:srgbClr val="009F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..und wie müssen diese erfüllt werden?</a:t>
            </a:r>
          </a:p>
        </p:txBody>
      </p:sp>
      <p:sp>
        <p:nvSpPr>
          <p:cNvPr id="109" name="Rechteck: abgerundete Ecken 108">
            <a:extLst>
              <a:ext uri="{FF2B5EF4-FFF2-40B4-BE49-F238E27FC236}">
                <a16:creationId xmlns:a16="http://schemas.microsoft.com/office/drawing/2014/main" id="{1C1CAF70-B4DE-46B2-9FF1-A2500020ED51}"/>
              </a:ext>
            </a:extLst>
          </p:cNvPr>
          <p:cNvSpPr/>
          <p:nvPr/>
        </p:nvSpPr>
        <p:spPr>
          <a:xfrm>
            <a:off x="4797419" y="3399289"/>
            <a:ext cx="2063160" cy="1205095"/>
          </a:xfrm>
          <a:prstGeom prst="roundRect">
            <a:avLst/>
          </a:prstGeom>
          <a:solidFill>
            <a:srgbClr val="009F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Welche Elemente werden dafür an der Station benötigt…</a:t>
            </a:r>
          </a:p>
        </p:txBody>
      </p:sp>
      <p:sp>
        <p:nvSpPr>
          <p:cNvPr id="110" name="Rechteck: abgerundete Ecken 109">
            <a:extLst>
              <a:ext uri="{FF2B5EF4-FFF2-40B4-BE49-F238E27FC236}">
                <a16:creationId xmlns:a16="http://schemas.microsoft.com/office/drawing/2014/main" id="{2970E0B7-9BA7-4BFB-ADBF-298BB8A4E951}"/>
              </a:ext>
            </a:extLst>
          </p:cNvPr>
          <p:cNvSpPr/>
          <p:nvPr/>
        </p:nvSpPr>
        <p:spPr>
          <a:xfrm>
            <a:off x="7154830" y="4516058"/>
            <a:ext cx="2063160" cy="1205095"/>
          </a:xfrm>
          <a:prstGeom prst="roundRect">
            <a:avLst/>
          </a:prstGeom>
          <a:solidFill>
            <a:srgbClr val="009F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…und in welcher Menge oder Größe?</a:t>
            </a:r>
          </a:p>
        </p:txBody>
      </p:sp>
      <p:sp>
        <p:nvSpPr>
          <p:cNvPr id="119" name="Rechteck: abgerundete Ecken 118">
            <a:extLst>
              <a:ext uri="{FF2B5EF4-FFF2-40B4-BE49-F238E27FC236}">
                <a16:creationId xmlns:a16="http://schemas.microsoft.com/office/drawing/2014/main" id="{A67F42DF-7202-4D22-BF11-E71D6E7D227A}"/>
              </a:ext>
            </a:extLst>
          </p:cNvPr>
          <p:cNvSpPr/>
          <p:nvPr/>
        </p:nvSpPr>
        <p:spPr>
          <a:xfrm>
            <a:off x="9512239" y="5632828"/>
            <a:ext cx="2063160" cy="1205095"/>
          </a:xfrm>
          <a:prstGeom prst="roundRect">
            <a:avLst/>
          </a:prstGeom>
          <a:solidFill>
            <a:srgbClr val="009F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Ergebnis: Flächenbedarf für Mobilstation!</a:t>
            </a:r>
          </a:p>
        </p:txBody>
      </p:sp>
      <p:sp>
        <p:nvSpPr>
          <p:cNvPr id="5" name="Pfeil: nach unten gekrümmt 4">
            <a:extLst>
              <a:ext uri="{FF2B5EF4-FFF2-40B4-BE49-F238E27FC236}">
                <a16:creationId xmlns:a16="http://schemas.microsoft.com/office/drawing/2014/main" id="{950568AA-8E40-408A-A3F8-70619C7A9E5C}"/>
              </a:ext>
            </a:extLst>
          </p:cNvPr>
          <p:cNvSpPr/>
          <p:nvPr/>
        </p:nvSpPr>
        <p:spPr>
          <a:xfrm rot="2235107">
            <a:off x="2209544" y="1547887"/>
            <a:ext cx="1207303" cy="445715"/>
          </a:xfrm>
          <a:prstGeom prst="curvedDownArrow">
            <a:avLst>
              <a:gd name="adj1" fmla="val 38155"/>
              <a:gd name="adj2" fmla="val 65759"/>
              <a:gd name="adj3" fmla="val 3480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2" name="Pfeil: nach unten gekrümmt 131">
            <a:extLst>
              <a:ext uri="{FF2B5EF4-FFF2-40B4-BE49-F238E27FC236}">
                <a16:creationId xmlns:a16="http://schemas.microsoft.com/office/drawing/2014/main" id="{6B98CA4D-755C-48D2-AB4B-86D2E4E3B296}"/>
              </a:ext>
            </a:extLst>
          </p:cNvPr>
          <p:cNvSpPr/>
          <p:nvPr/>
        </p:nvSpPr>
        <p:spPr>
          <a:xfrm rot="2235107">
            <a:off x="4568892" y="2659305"/>
            <a:ext cx="1207303" cy="445715"/>
          </a:xfrm>
          <a:prstGeom prst="curvedDownArrow">
            <a:avLst>
              <a:gd name="adj1" fmla="val 38155"/>
              <a:gd name="adj2" fmla="val 65759"/>
              <a:gd name="adj3" fmla="val 3480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3" name="Pfeil: nach unten gekrümmt 132">
            <a:extLst>
              <a:ext uri="{FF2B5EF4-FFF2-40B4-BE49-F238E27FC236}">
                <a16:creationId xmlns:a16="http://schemas.microsoft.com/office/drawing/2014/main" id="{504D47FC-337F-48C5-B7DA-B2C06C97CDE2}"/>
              </a:ext>
            </a:extLst>
          </p:cNvPr>
          <p:cNvSpPr/>
          <p:nvPr/>
        </p:nvSpPr>
        <p:spPr>
          <a:xfrm rot="2235107">
            <a:off x="9287588" y="4882140"/>
            <a:ext cx="1207303" cy="445715"/>
          </a:xfrm>
          <a:prstGeom prst="curvedDownArrow">
            <a:avLst>
              <a:gd name="adj1" fmla="val 38155"/>
              <a:gd name="adj2" fmla="val 65759"/>
              <a:gd name="adj3" fmla="val 3480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4" name="Pfeil: nach unten gekrümmt 133">
            <a:extLst>
              <a:ext uri="{FF2B5EF4-FFF2-40B4-BE49-F238E27FC236}">
                <a16:creationId xmlns:a16="http://schemas.microsoft.com/office/drawing/2014/main" id="{05F73A6F-D41B-4CCD-A760-579C5AF234EB}"/>
              </a:ext>
            </a:extLst>
          </p:cNvPr>
          <p:cNvSpPr/>
          <p:nvPr/>
        </p:nvSpPr>
        <p:spPr>
          <a:xfrm rot="2235107">
            <a:off x="6928240" y="3770723"/>
            <a:ext cx="1207303" cy="445715"/>
          </a:xfrm>
          <a:prstGeom prst="curvedDownArrow">
            <a:avLst>
              <a:gd name="adj1" fmla="val 38155"/>
              <a:gd name="adj2" fmla="val 65759"/>
              <a:gd name="adj3" fmla="val 3480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13660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-17145" y="-38100"/>
            <a:ext cx="12354288" cy="685800"/>
            <a:chOff x="-38100" y="-33606"/>
            <a:chExt cx="12354288" cy="685800"/>
          </a:xfrm>
        </p:grpSpPr>
        <p:sp>
          <p:nvSpPr>
            <p:cNvPr id="12" name="Rechteck 11"/>
            <p:cNvSpPr>
              <a:spLocks noChangeAspect="1"/>
            </p:cNvSpPr>
            <p:nvPr/>
          </p:nvSpPr>
          <p:spPr>
            <a:xfrm>
              <a:off x="-14514" y="3916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r>
                <a:rPr lang="de-DE" sz="2800" dirty="0"/>
                <a:t>Erste Überlegungen zum Mobilpunkt Senden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-38100" y="551543"/>
              <a:ext cx="123516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Grafik 8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99B4B6D4-BA7E-A545-B7C2-8F8980E50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" y="539263"/>
            <a:ext cx="2995876" cy="6318737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D7BA343-3FB5-774E-8A9F-A018F4DE6968}"/>
              </a:ext>
            </a:extLst>
          </p:cNvPr>
          <p:cNvGrpSpPr/>
          <p:nvPr/>
        </p:nvGrpSpPr>
        <p:grpSpPr>
          <a:xfrm>
            <a:off x="5552807" y="972439"/>
            <a:ext cx="532108" cy="5331699"/>
            <a:chOff x="0" y="0"/>
            <a:chExt cx="573206" cy="8757379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F66C5927-3444-9745-9920-4BFE060BB16C}"/>
                </a:ext>
              </a:extLst>
            </p:cNvPr>
            <p:cNvSpPr/>
            <p:nvPr/>
          </p:nvSpPr>
          <p:spPr>
            <a:xfrm>
              <a:off x="122830" y="532262"/>
              <a:ext cx="355789" cy="7875706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sp>
          <p:nvSpPr>
            <p:cNvPr id="17" name="Pfeil nach oben 16">
              <a:extLst>
                <a:ext uri="{FF2B5EF4-FFF2-40B4-BE49-F238E27FC236}">
                  <a16:creationId xmlns:a16="http://schemas.microsoft.com/office/drawing/2014/main" id="{CE77AB53-B4EB-F240-8610-9DDD5A75F3F7}"/>
                </a:ext>
              </a:extLst>
            </p:cNvPr>
            <p:cNvSpPr/>
            <p:nvPr/>
          </p:nvSpPr>
          <p:spPr>
            <a:xfrm>
              <a:off x="0" y="0"/>
              <a:ext cx="573206" cy="71063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sp>
          <p:nvSpPr>
            <p:cNvPr id="18" name="Pfeil nach oben 17">
              <a:extLst>
                <a:ext uri="{FF2B5EF4-FFF2-40B4-BE49-F238E27FC236}">
                  <a16:creationId xmlns:a16="http://schemas.microsoft.com/office/drawing/2014/main" id="{057D42C1-916A-D542-A816-094CB426DACF}"/>
                </a:ext>
              </a:extLst>
            </p:cNvPr>
            <p:cNvSpPr/>
            <p:nvPr/>
          </p:nvSpPr>
          <p:spPr>
            <a:xfrm rot="10800000">
              <a:off x="135299" y="8210587"/>
              <a:ext cx="287551" cy="54679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BA9AB617-E104-DC41-AF6F-8C20D7CA129E}"/>
              </a:ext>
            </a:extLst>
          </p:cNvPr>
          <p:cNvSpPr txBox="1"/>
          <p:nvPr/>
        </p:nvSpPr>
        <p:spPr>
          <a:xfrm>
            <a:off x="5552807" y="578442"/>
            <a:ext cx="567160" cy="37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CDEA707-CA12-E648-995D-F749C433BEDF}"/>
              </a:ext>
            </a:extLst>
          </p:cNvPr>
          <p:cNvSpPr txBox="1"/>
          <p:nvPr/>
        </p:nvSpPr>
        <p:spPr>
          <a:xfrm>
            <a:off x="5591523" y="6365851"/>
            <a:ext cx="567160" cy="37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LH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4D466BC-A5E9-0045-8069-745F074B8EE8}"/>
              </a:ext>
            </a:extLst>
          </p:cNvPr>
          <p:cNvSpPr/>
          <p:nvPr/>
        </p:nvSpPr>
        <p:spPr>
          <a:xfrm>
            <a:off x="6496684" y="2558126"/>
            <a:ext cx="2338086" cy="104220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Gemeinschaft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C2F04B8-0919-AA42-88A9-002E5E9EB591}"/>
              </a:ext>
            </a:extLst>
          </p:cNvPr>
          <p:cNvSpPr txBox="1"/>
          <p:nvPr/>
        </p:nvSpPr>
        <p:spPr>
          <a:xfrm>
            <a:off x="6591220" y="1242467"/>
            <a:ext cx="1896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Einstieg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E05BC33-4274-944B-8C76-0FABF2D89629}"/>
              </a:ext>
            </a:extLst>
          </p:cNvPr>
          <p:cNvSpPr txBox="1"/>
          <p:nvPr/>
        </p:nvSpPr>
        <p:spPr>
          <a:xfrm>
            <a:off x="6717616" y="6431464"/>
            <a:ext cx="189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Ausstieg</a:t>
            </a:r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B5DA6F1E-EF90-C64E-87AA-0EDC52365D93}"/>
              </a:ext>
            </a:extLst>
          </p:cNvPr>
          <p:cNvGrpSpPr/>
          <p:nvPr/>
        </p:nvGrpSpPr>
        <p:grpSpPr>
          <a:xfrm>
            <a:off x="8834770" y="4380692"/>
            <a:ext cx="1275973" cy="1586580"/>
            <a:chOff x="8834770" y="4380692"/>
            <a:chExt cx="1275973" cy="1586580"/>
          </a:xfrm>
        </p:grpSpPr>
        <p:sp>
          <p:nvSpPr>
            <p:cNvPr id="4" name="Pfeil nach links 3">
              <a:extLst>
                <a:ext uri="{FF2B5EF4-FFF2-40B4-BE49-F238E27FC236}">
                  <a16:creationId xmlns:a16="http://schemas.microsoft.com/office/drawing/2014/main" id="{46E458FE-CD7C-3C40-A2DE-9ECD2C55E94F}"/>
                </a:ext>
              </a:extLst>
            </p:cNvPr>
            <p:cNvSpPr/>
            <p:nvPr/>
          </p:nvSpPr>
          <p:spPr>
            <a:xfrm>
              <a:off x="8834770" y="4380692"/>
              <a:ext cx="532436" cy="41668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Pfeil nach links 21">
              <a:extLst>
                <a:ext uri="{FF2B5EF4-FFF2-40B4-BE49-F238E27FC236}">
                  <a16:creationId xmlns:a16="http://schemas.microsoft.com/office/drawing/2014/main" id="{F3311CC0-9910-6944-B452-DC20F1AD4C01}"/>
                </a:ext>
              </a:extLst>
            </p:cNvPr>
            <p:cNvSpPr/>
            <p:nvPr/>
          </p:nvSpPr>
          <p:spPr>
            <a:xfrm>
              <a:off x="8834770" y="5530438"/>
              <a:ext cx="532436" cy="41668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Pfeil nach links 22">
              <a:extLst>
                <a:ext uri="{FF2B5EF4-FFF2-40B4-BE49-F238E27FC236}">
                  <a16:creationId xmlns:a16="http://schemas.microsoft.com/office/drawing/2014/main" id="{FEF1D3D1-2E91-F249-A75E-0E241F44389B}"/>
                </a:ext>
              </a:extLst>
            </p:cNvPr>
            <p:cNvSpPr/>
            <p:nvPr/>
          </p:nvSpPr>
          <p:spPr>
            <a:xfrm>
              <a:off x="8844921" y="4961358"/>
              <a:ext cx="532436" cy="41668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F32013A8-48BF-8B40-898C-6203D95BF4DF}"/>
                </a:ext>
              </a:extLst>
            </p:cNvPr>
            <p:cNvSpPr txBox="1"/>
            <p:nvPr/>
          </p:nvSpPr>
          <p:spPr>
            <a:xfrm>
              <a:off x="9489775" y="4395747"/>
              <a:ext cx="567160" cy="370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Rad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5FAE53D0-8605-454F-86FF-68CB6AA9FF78}"/>
                </a:ext>
              </a:extLst>
            </p:cNvPr>
            <p:cNvSpPr txBox="1"/>
            <p:nvPr/>
          </p:nvSpPr>
          <p:spPr>
            <a:xfrm>
              <a:off x="9522607" y="5042973"/>
              <a:ext cx="567160" cy="370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ÖV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F9B20B31-A7C5-DF4A-8877-EAA05C360115}"/>
                </a:ext>
              </a:extLst>
            </p:cNvPr>
            <p:cNvSpPr txBox="1"/>
            <p:nvPr/>
          </p:nvSpPr>
          <p:spPr>
            <a:xfrm>
              <a:off x="9543583" y="5596882"/>
              <a:ext cx="567160" cy="370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MIV</a:t>
              </a:r>
            </a:p>
          </p:txBody>
        </p:sp>
      </p:grpSp>
      <p:sp>
        <p:nvSpPr>
          <p:cNvPr id="27" name="Rechteck 26">
            <a:extLst>
              <a:ext uri="{FF2B5EF4-FFF2-40B4-BE49-F238E27FC236}">
                <a16:creationId xmlns:a16="http://schemas.microsoft.com/office/drawing/2014/main" id="{7DFD2DFA-52B8-EF47-90A4-A0E7F209BD74}"/>
              </a:ext>
            </a:extLst>
          </p:cNvPr>
          <p:cNvSpPr/>
          <p:nvPr/>
        </p:nvSpPr>
        <p:spPr>
          <a:xfrm>
            <a:off x="6496684" y="3750581"/>
            <a:ext cx="2338086" cy="104220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Warten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Information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1D77F2B-BE4A-5046-9D23-8FDF4688E569}"/>
              </a:ext>
            </a:extLst>
          </p:cNvPr>
          <p:cNvSpPr/>
          <p:nvPr/>
        </p:nvSpPr>
        <p:spPr>
          <a:xfrm>
            <a:off x="6496684" y="4929029"/>
            <a:ext cx="2338086" cy="104220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Packstation 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Kiosk</a:t>
            </a:r>
            <a:endParaRPr lang="de-DE" dirty="0"/>
          </a:p>
        </p:txBody>
      </p:sp>
      <p:pic>
        <p:nvPicPr>
          <p:cNvPr id="31" name="Grafik 30" descr="Zuhause">
            <a:extLst>
              <a:ext uri="{FF2B5EF4-FFF2-40B4-BE49-F238E27FC236}">
                <a16:creationId xmlns:a16="http://schemas.microsoft.com/office/drawing/2014/main" id="{82CCEF53-9640-C04C-8788-A414FBA6A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67454" y="948832"/>
            <a:ext cx="666145" cy="685800"/>
          </a:xfrm>
          <a:prstGeom prst="rect">
            <a:avLst/>
          </a:prstGeom>
        </p:spPr>
      </p:pic>
      <p:pic>
        <p:nvPicPr>
          <p:cNvPr id="32" name="Grafik 31" descr="Zuhause">
            <a:extLst>
              <a:ext uri="{FF2B5EF4-FFF2-40B4-BE49-F238E27FC236}">
                <a16:creationId xmlns:a16="http://schemas.microsoft.com/office/drawing/2014/main" id="{BD790E85-F933-D543-B1E3-15D091F61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08279" y="1788247"/>
            <a:ext cx="666145" cy="685800"/>
          </a:xfrm>
          <a:prstGeom prst="rect">
            <a:avLst/>
          </a:prstGeom>
        </p:spPr>
      </p:pic>
      <p:pic>
        <p:nvPicPr>
          <p:cNvPr id="33" name="Grafik 32" descr="Zuhause">
            <a:extLst>
              <a:ext uri="{FF2B5EF4-FFF2-40B4-BE49-F238E27FC236}">
                <a16:creationId xmlns:a16="http://schemas.microsoft.com/office/drawing/2014/main" id="{6821A74F-8EA4-4D42-BE77-2FC3BAC91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756" y="705899"/>
            <a:ext cx="666145" cy="685800"/>
          </a:xfrm>
          <a:prstGeom prst="rect">
            <a:avLst/>
          </a:prstGeom>
        </p:spPr>
      </p:pic>
      <p:grpSp>
        <p:nvGrpSpPr>
          <p:cNvPr id="34" name="Gruppierung 3">
            <a:extLst>
              <a:ext uri="{FF2B5EF4-FFF2-40B4-BE49-F238E27FC236}">
                <a16:creationId xmlns:a16="http://schemas.microsoft.com/office/drawing/2014/main" id="{4928DFF0-706A-9C45-88AD-89510E2E6A59}"/>
              </a:ext>
            </a:extLst>
          </p:cNvPr>
          <p:cNvGrpSpPr/>
          <p:nvPr/>
        </p:nvGrpSpPr>
        <p:grpSpPr>
          <a:xfrm>
            <a:off x="8873964" y="2735888"/>
            <a:ext cx="2001454" cy="764840"/>
            <a:chOff x="142826" y="5425553"/>
            <a:chExt cx="2145098" cy="800287"/>
          </a:xfrm>
        </p:grpSpPr>
        <p:pic>
          <p:nvPicPr>
            <p:cNvPr id="35" name="Bild 21">
              <a:extLst>
                <a:ext uri="{FF2B5EF4-FFF2-40B4-BE49-F238E27FC236}">
                  <a16:creationId xmlns:a16="http://schemas.microsoft.com/office/drawing/2014/main" id="{8AC025E9-4584-6E4B-815B-E956E9E850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1" t="19469" r="20164" b="50926"/>
            <a:stretch/>
          </p:blipFill>
          <p:spPr>
            <a:xfrm>
              <a:off x="144422" y="5425553"/>
              <a:ext cx="716830" cy="404396"/>
            </a:xfrm>
            <a:prstGeom prst="rect">
              <a:avLst/>
            </a:prstGeom>
          </p:spPr>
        </p:pic>
        <p:pic>
          <p:nvPicPr>
            <p:cNvPr id="36" name="Bild 22">
              <a:extLst>
                <a:ext uri="{FF2B5EF4-FFF2-40B4-BE49-F238E27FC236}">
                  <a16:creationId xmlns:a16="http://schemas.microsoft.com/office/drawing/2014/main" id="{42BCE507-2DE4-D445-B33A-05A016AA9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1" t="19469" r="20164" b="50926"/>
            <a:stretch/>
          </p:blipFill>
          <p:spPr>
            <a:xfrm>
              <a:off x="142826" y="5821444"/>
              <a:ext cx="716830" cy="404396"/>
            </a:xfrm>
            <a:prstGeom prst="rect">
              <a:avLst/>
            </a:prstGeom>
          </p:spPr>
        </p:pic>
        <p:pic>
          <p:nvPicPr>
            <p:cNvPr id="37" name="Bild 23">
              <a:extLst>
                <a:ext uri="{FF2B5EF4-FFF2-40B4-BE49-F238E27FC236}">
                  <a16:creationId xmlns:a16="http://schemas.microsoft.com/office/drawing/2014/main" id="{66D404B9-F027-8D4D-AACE-01B72AFE3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1" t="19469" r="20164" b="50926"/>
            <a:stretch/>
          </p:blipFill>
          <p:spPr>
            <a:xfrm>
              <a:off x="850861" y="5425553"/>
              <a:ext cx="739378" cy="404396"/>
            </a:xfrm>
            <a:prstGeom prst="rect">
              <a:avLst/>
            </a:prstGeom>
          </p:spPr>
        </p:pic>
        <p:pic>
          <p:nvPicPr>
            <p:cNvPr id="38" name="Bild 24">
              <a:extLst>
                <a:ext uri="{FF2B5EF4-FFF2-40B4-BE49-F238E27FC236}">
                  <a16:creationId xmlns:a16="http://schemas.microsoft.com/office/drawing/2014/main" id="{FC5A5A11-0910-BF45-A4F5-7D47264EE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1" t="19469" r="20164" b="50926"/>
            <a:stretch/>
          </p:blipFill>
          <p:spPr>
            <a:xfrm>
              <a:off x="855869" y="5821444"/>
              <a:ext cx="716830" cy="404396"/>
            </a:xfrm>
            <a:prstGeom prst="rect">
              <a:avLst/>
            </a:prstGeom>
          </p:spPr>
        </p:pic>
        <p:pic>
          <p:nvPicPr>
            <p:cNvPr id="39" name="Bild 26">
              <a:extLst>
                <a:ext uri="{FF2B5EF4-FFF2-40B4-BE49-F238E27FC236}">
                  <a16:creationId xmlns:a16="http://schemas.microsoft.com/office/drawing/2014/main" id="{365A5E9C-AF70-294F-96A8-156530483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1" t="19469" r="20164" b="50926"/>
            <a:stretch/>
          </p:blipFill>
          <p:spPr>
            <a:xfrm>
              <a:off x="1571094" y="5425553"/>
              <a:ext cx="716830" cy="404396"/>
            </a:xfrm>
            <a:prstGeom prst="rect">
              <a:avLst/>
            </a:prstGeom>
          </p:spPr>
        </p:pic>
        <p:pic>
          <p:nvPicPr>
            <p:cNvPr id="40" name="Bild 27">
              <a:extLst>
                <a:ext uri="{FF2B5EF4-FFF2-40B4-BE49-F238E27FC236}">
                  <a16:creationId xmlns:a16="http://schemas.microsoft.com/office/drawing/2014/main" id="{48FC1080-44B1-4C46-95CA-4CC55E91F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1" t="19469" r="20164" b="50926"/>
            <a:stretch/>
          </p:blipFill>
          <p:spPr>
            <a:xfrm>
              <a:off x="1569498" y="5821444"/>
              <a:ext cx="716830" cy="404396"/>
            </a:xfrm>
            <a:prstGeom prst="rect">
              <a:avLst/>
            </a:prstGeom>
          </p:spPr>
        </p:pic>
      </p:grpSp>
      <p:sp>
        <p:nvSpPr>
          <p:cNvPr id="41" name="Rechteck 40">
            <a:extLst>
              <a:ext uri="{FF2B5EF4-FFF2-40B4-BE49-F238E27FC236}">
                <a16:creationId xmlns:a16="http://schemas.microsoft.com/office/drawing/2014/main" id="{D2695AF6-EA79-584A-8A48-10207B3ED836}"/>
              </a:ext>
            </a:extLst>
          </p:cNvPr>
          <p:cNvSpPr/>
          <p:nvPr/>
        </p:nvSpPr>
        <p:spPr>
          <a:xfrm rot="16200000">
            <a:off x="3674696" y="4678275"/>
            <a:ext cx="2338086" cy="104220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Warten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7CC98DA5-354B-1D41-B624-5BC7514F124E}"/>
              </a:ext>
            </a:extLst>
          </p:cNvPr>
          <p:cNvSpPr txBox="1"/>
          <p:nvPr/>
        </p:nvSpPr>
        <p:spPr>
          <a:xfrm>
            <a:off x="3737749" y="3426924"/>
            <a:ext cx="189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Einstieg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0EEE065-1C1F-2C43-8320-4EFDCD02D9FA}"/>
              </a:ext>
            </a:extLst>
          </p:cNvPr>
          <p:cNvSpPr txBox="1"/>
          <p:nvPr/>
        </p:nvSpPr>
        <p:spPr>
          <a:xfrm>
            <a:off x="3895628" y="6428621"/>
            <a:ext cx="1896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Ausstieg</a:t>
            </a:r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4504E602-CF00-2A46-B8CA-9B1E0594A610}"/>
              </a:ext>
            </a:extLst>
          </p:cNvPr>
          <p:cNvGrpSpPr/>
          <p:nvPr/>
        </p:nvGrpSpPr>
        <p:grpSpPr>
          <a:xfrm>
            <a:off x="5532245" y="3772815"/>
            <a:ext cx="545434" cy="312933"/>
            <a:chOff x="3727597" y="2129473"/>
            <a:chExt cx="545434" cy="312933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4EAC677B-4F6E-D747-A951-8C7EE3BAC5BC}"/>
                </a:ext>
              </a:extLst>
            </p:cNvPr>
            <p:cNvSpPr/>
            <p:nvPr/>
          </p:nvSpPr>
          <p:spPr>
            <a:xfrm>
              <a:off x="3727597" y="2129473"/>
              <a:ext cx="51770" cy="31293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C3ABEC29-98D0-9142-A1A1-0A4E4DAF7529}"/>
                </a:ext>
              </a:extLst>
            </p:cNvPr>
            <p:cNvSpPr/>
            <p:nvPr/>
          </p:nvSpPr>
          <p:spPr>
            <a:xfrm>
              <a:off x="3893390" y="2129473"/>
              <a:ext cx="51770" cy="31293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254993AC-BD2E-2545-8415-76579BB5C17D}"/>
                </a:ext>
              </a:extLst>
            </p:cNvPr>
            <p:cNvSpPr/>
            <p:nvPr/>
          </p:nvSpPr>
          <p:spPr>
            <a:xfrm>
              <a:off x="4055468" y="2129473"/>
              <a:ext cx="51770" cy="31293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B0FBC911-F98F-8141-9E26-50A9A6D4DA11}"/>
                </a:ext>
              </a:extLst>
            </p:cNvPr>
            <p:cNvSpPr/>
            <p:nvPr/>
          </p:nvSpPr>
          <p:spPr>
            <a:xfrm>
              <a:off x="4221261" y="2129473"/>
              <a:ext cx="51770" cy="31293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9" name="Freihandform 48">
            <a:extLst>
              <a:ext uri="{FF2B5EF4-FFF2-40B4-BE49-F238E27FC236}">
                <a16:creationId xmlns:a16="http://schemas.microsoft.com/office/drawing/2014/main" id="{F773DE20-2872-684C-B2D2-34D593FEBE6B}"/>
              </a:ext>
            </a:extLst>
          </p:cNvPr>
          <p:cNvSpPr/>
          <p:nvPr/>
        </p:nvSpPr>
        <p:spPr>
          <a:xfrm>
            <a:off x="5259530" y="3913987"/>
            <a:ext cx="1354237" cy="481761"/>
          </a:xfrm>
          <a:custGeom>
            <a:avLst/>
            <a:gdLst>
              <a:gd name="connsiteX0" fmla="*/ 0 w 1400536"/>
              <a:gd name="connsiteY0" fmla="*/ 914400 h 1284790"/>
              <a:gd name="connsiteX1" fmla="*/ 46298 w 1400536"/>
              <a:gd name="connsiteY1" fmla="*/ 0 h 1284790"/>
              <a:gd name="connsiteX2" fmla="*/ 1134319 w 1400536"/>
              <a:gd name="connsiteY2" fmla="*/ 11575 h 1284790"/>
              <a:gd name="connsiteX3" fmla="*/ 1134319 w 1400536"/>
              <a:gd name="connsiteY3" fmla="*/ 1273216 h 1284790"/>
              <a:gd name="connsiteX4" fmla="*/ 1400536 w 1400536"/>
              <a:gd name="connsiteY4" fmla="*/ 1284790 h 1284790"/>
              <a:gd name="connsiteX0" fmla="*/ 1 w 1354238"/>
              <a:gd name="connsiteY0" fmla="*/ 1157469 h 1284790"/>
              <a:gd name="connsiteX1" fmla="*/ 0 w 1354238"/>
              <a:gd name="connsiteY1" fmla="*/ 0 h 1284790"/>
              <a:gd name="connsiteX2" fmla="*/ 1088021 w 1354238"/>
              <a:gd name="connsiteY2" fmla="*/ 11575 h 1284790"/>
              <a:gd name="connsiteX3" fmla="*/ 1088021 w 1354238"/>
              <a:gd name="connsiteY3" fmla="*/ 1273216 h 1284790"/>
              <a:gd name="connsiteX4" fmla="*/ 1354238 w 1354238"/>
              <a:gd name="connsiteY4" fmla="*/ 1284790 h 1284790"/>
              <a:gd name="connsiteX0" fmla="*/ 0 w 1354237"/>
              <a:gd name="connsiteY0" fmla="*/ 1145894 h 1273215"/>
              <a:gd name="connsiteX1" fmla="*/ 23149 w 1354237"/>
              <a:gd name="connsiteY1" fmla="*/ 843414 h 1273215"/>
              <a:gd name="connsiteX2" fmla="*/ 1088020 w 1354237"/>
              <a:gd name="connsiteY2" fmla="*/ 0 h 1273215"/>
              <a:gd name="connsiteX3" fmla="*/ 1088020 w 1354237"/>
              <a:gd name="connsiteY3" fmla="*/ 1261641 h 1273215"/>
              <a:gd name="connsiteX4" fmla="*/ 1354237 w 1354237"/>
              <a:gd name="connsiteY4" fmla="*/ 1273215 h 1273215"/>
              <a:gd name="connsiteX0" fmla="*/ 0 w 1354237"/>
              <a:gd name="connsiteY0" fmla="*/ 312016 h 439337"/>
              <a:gd name="connsiteX1" fmla="*/ 23149 w 1354237"/>
              <a:gd name="connsiteY1" fmla="*/ 9536 h 439337"/>
              <a:gd name="connsiteX2" fmla="*/ 1053295 w 1354237"/>
              <a:gd name="connsiteY2" fmla="*/ 0 h 439337"/>
              <a:gd name="connsiteX3" fmla="*/ 1088020 w 1354237"/>
              <a:gd name="connsiteY3" fmla="*/ 427763 h 439337"/>
              <a:gd name="connsiteX4" fmla="*/ 1354237 w 1354237"/>
              <a:gd name="connsiteY4" fmla="*/ 439337 h 439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4237" h="439337">
                <a:moveTo>
                  <a:pt x="0" y="312016"/>
                </a:moveTo>
                <a:cubicBezTo>
                  <a:pt x="0" y="-73807"/>
                  <a:pt x="23149" y="395359"/>
                  <a:pt x="23149" y="9536"/>
                </a:cubicBezTo>
                <a:lnTo>
                  <a:pt x="1053295" y="0"/>
                </a:lnTo>
                <a:lnTo>
                  <a:pt x="1088020" y="427763"/>
                </a:lnTo>
                <a:lnTo>
                  <a:pt x="1354237" y="439337"/>
                </a:lnTo>
              </a:path>
            </a:pathLst>
          </a:custGeom>
          <a:noFill/>
          <a:ln w="47625"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AFB1189F-15E5-EF44-BEFF-BE845F5D3B48}"/>
              </a:ext>
            </a:extLst>
          </p:cNvPr>
          <p:cNvGrpSpPr/>
          <p:nvPr/>
        </p:nvGrpSpPr>
        <p:grpSpPr>
          <a:xfrm>
            <a:off x="2497905" y="4380692"/>
            <a:ext cx="8269549" cy="1679332"/>
            <a:chOff x="8844921" y="4228889"/>
            <a:chExt cx="8269549" cy="1679332"/>
          </a:xfrm>
        </p:grpSpPr>
        <p:sp>
          <p:nvSpPr>
            <p:cNvPr id="52" name="Pfeil nach links 51">
              <a:extLst>
                <a:ext uri="{FF2B5EF4-FFF2-40B4-BE49-F238E27FC236}">
                  <a16:creationId xmlns:a16="http://schemas.microsoft.com/office/drawing/2014/main" id="{8A1720AF-82DF-1A4D-BA5C-E9542B300F98}"/>
                </a:ext>
              </a:extLst>
            </p:cNvPr>
            <p:cNvSpPr/>
            <p:nvPr/>
          </p:nvSpPr>
          <p:spPr>
            <a:xfrm>
              <a:off x="8869586" y="4529134"/>
              <a:ext cx="532436" cy="116488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Pfeil nach links 52">
              <a:extLst>
                <a:ext uri="{FF2B5EF4-FFF2-40B4-BE49-F238E27FC236}">
                  <a16:creationId xmlns:a16="http://schemas.microsoft.com/office/drawing/2014/main" id="{D7F78400-5040-6F4C-AD48-D19F43105560}"/>
                </a:ext>
              </a:extLst>
            </p:cNvPr>
            <p:cNvSpPr/>
            <p:nvPr/>
          </p:nvSpPr>
          <p:spPr>
            <a:xfrm>
              <a:off x="8881279" y="5664782"/>
              <a:ext cx="542587" cy="100120"/>
            </a:xfrm>
            <a:prstGeom prst="leftArrow">
              <a:avLst>
                <a:gd name="adj1" fmla="val 50000"/>
                <a:gd name="adj2" fmla="val 52778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Pfeil nach links 53">
              <a:extLst>
                <a:ext uri="{FF2B5EF4-FFF2-40B4-BE49-F238E27FC236}">
                  <a16:creationId xmlns:a16="http://schemas.microsoft.com/office/drawing/2014/main" id="{064205CC-E67A-544D-9ECC-5961D394FA38}"/>
                </a:ext>
              </a:extLst>
            </p:cNvPr>
            <p:cNvSpPr/>
            <p:nvPr/>
          </p:nvSpPr>
          <p:spPr>
            <a:xfrm>
              <a:off x="8844921" y="4961358"/>
              <a:ext cx="532436" cy="416689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BD849631-A257-5342-B1C6-6B7EE6849E44}"/>
                </a:ext>
              </a:extLst>
            </p:cNvPr>
            <p:cNvSpPr txBox="1"/>
            <p:nvPr/>
          </p:nvSpPr>
          <p:spPr>
            <a:xfrm>
              <a:off x="9486244" y="4395748"/>
              <a:ext cx="567160" cy="370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Rad</a:t>
              </a: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179DC551-5552-5F4D-87A6-3E20F29AC4BD}"/>
                </a:ext>
              </a:extLst>
            </p:cNvPr>
            <p:cNvSpPr txBox="1"/>
            <p:nvPr/>
          </p:nvSpPr>
          <p:spPr>
            <a:xfrm>
              <a:off x="9456417" y="4984507"/>
              <a:ext cx="567160" cy="370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ÖV</a:t>
              </a: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93F6A916-58C8-964E-8BCF-453BBEFF2E9D}"/>
                </a:ext>
              </a:extLst>
            </p:cNvPr>
            <p:cNvSpPr txBox="1"/>
            <p:nvPr/>
          </p:nvSpPr>
          <p:spPr>
            <a:xfrm>
              <a:off x="9564817" y="5537831"/>
              <a:ext cx="567160" cy="370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MIV</a:t>
              </a:r>
            </a:p>
          </p:txBody>
        </p:sp>
        <p:sp>
          <p:nvSpPr>
            <p:cNvPr id="58" name="Pfeil nach links 57">
              <a:extLst>
                <a:ext uri="{FF2B5EF4-FFF2-40B4-BE49-F238E27FC236}">
                  <a16:creationId xmlns:a16="http://schemas.microsoft.com/office/drawing/2014/main" id="{57B49CE3-1F8A-984E-9402-A6986BFE8905}"/>
                </a:ext>
              </a:extLst>
            </p:cNvPr>
            <p:cNvSpPr/>
            <p:nvPr/>
          </p:nvSpPr>
          <p:spPr>
            <a:xfrm rot="10800000">
              <a:off x="16571883" y="4228889"/>
              <a:ext cx="532436" cy="416689"/>
            </a:xfrm>
            <a:prstGeom prst="leftArrow">
              <a:avLst/>
            </a:prstGeom>
            <a:solidFill>
              <a:srgbClr val="44AA00"/>
            </a:solidFill>
            <a:ln>
              <a:solidFill>
                <a:srgbClr val="44A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Pfeil nach links 58">
              <a:extLst>
                <a:ext uri="{FF2B5EF4-FFF2-40B4-BE49-F238E27FC236}">
                  <a16:creationId xmlns:a16="http://schemas.microsoft.com/office/drawing/2014/main" id="{578903A1-8F80-9840-A35F-5782BFBB31D2}"/>
                </a:ext>
              </a:extLst>
            </p:cNvPr>
            <p:cNvSpPr/>
            <p:nvPr/>
          </p:nvSpPr>
          <p:spPr>
            <a:xfrm rot="10800000">
              <a:off x="16571883" y="5413950"/>
              <a:ext cx="532436" cy="416689"/>
            </a:xfrm>
            <a:prstGeom prst="leftArrow">
              <a:avLst/>
            </a:prstGeom>
            <a:solidFill>
              <a:srgbClr val="44AA00"/>
            </a:solidFill>
            <a:ln>
              <a:solidFill>
                <a:srgbClr val="44A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Pfeil nach links 59">
              <a:extLst>
                <a:ext uri="{FF2B5EF4-FFF2-40B4-BE49-F238E27FC236}">
                  <a16:creationId xmlns:a16="http://schemas.microsoft.com/office/drawing/2014/main" id="{2DB8A6A0-7EF4-7846-A4E9-DDD68D8FCEBC}"/>
                </a:ext>
              </a:extLst>
            </p:cNvPr>
            <p:cNvSpPr/>
            <p:nvPr/>
          </p:nvSpPr>
          <p:spPr>
            <a:xfrm rot="10800000">
              <a:off x="16582034" y="4844870"/>
              <a:ext cx="532436" cy="416689"/>
            </a:xfrm>
            <a:prstGeom prst="leftArrow">
              <a:avLst/>
            </a:prstGeom>
            <a:solidFill>
              <a:srgbClr val="44AA00"/>
            </a:solidFill>
            <a:ln>
              <a:solidFill>
                <a:srgbClr val="44A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Pfeil nach links 60">
              <a:extLst>
                <a:ext uri="{FF2B5EF4-FFF2-40B4-BE49-F238E27FC236}">
                  <a16:creationId xmlns:a16="http://schemas.microsoft.com/office/drawing/2014/main" id="{EAD709B8-985C-F245-81E2-34F66606E966}"/>
                </a:ext>
              </a:extLst>
            </p:cNvPr>
            <p:cNvSpPr/>
            <p:nvPr/>
          </p:nvSpPr>
          <p:spPr>
            <a:xfrm rot="10800000">
              <a:off x="10084026" y="4535466"/>
              <a:ext cx="532436" cy="116488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Pfeil nach links 61">
              <a:extLst>
                <a:ext uri="{FF2B5EF4-FFF2-40B4-BE49-F238E27FC236}">
                  <a16:creationId xmlns:a16="http://schemas.microsoft.com/office/drawing/2014/main" id="{D51FF2ED-ED4E-FC49-BCC3-7B0562F15162}"/>
                </a:ext>
              </a:extLst>
            </p:cNvPr>
            <p:cNvSpPr/>
            <p:nvPr/>
          </p:nvSpPr>
          <p:spPr>
            <a:xfrm rot="10800000">
              <a:off x="10084025" y="5681151"/>
              <a:ext cx="542587" cy="83750"/>
            </a:xfrm>
            <a:prstGeom prst="leftArrow">
              <a:avLst>
                <a:gd name="adj1" fmla="val 50000"/>
                <a:gd name="adj2" fmla="val 52778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Pfeil nach links 62">
              <a:extLst>
                <a:ext uri="{FF2B5EF4-FFF2-40B4-BE49-F238E27FC236}">
                  <a16:creationId xmlns:a16="http://schemas.microsoft.com/office/drawing/2014/main" id="{9B545333-4F0E-5547-991C-F8BCA4944C40}"/>
                </a:ext>
              </a:extLst>
            </p:cNvPr>
            <p:cNvSpPr/>
            <p:nvPr/>
          </p:nvSpPr>
          <p:spPr>
            <a:xfrm rot="10800000">
              <a:off x="10131368" y="4955657"/>
              <a:ext cx="532436" cy="416689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BD16CCE7-ED81-8049-BC91-D797778388C3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9607829" y="1391699"/>
            <a:ext cx="0" cy="1344189"/>
          </a:xfrm>
          <a:prstGeom prst="straightConnector1">
            <a:avLst/>
          </a:prstGeom>
          <a:ln w="38100">
            <a:solidFill>
              <a:srgbClr val="44A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mit Pfeil 66">
            <a:extLst>
              <a:ext uri="{FF2B5EF4-FFF2-40B4-BE49-F238E27FC236}">
                <a16:creationId xmlns:a16="http://schemas.microsoft.com/office/drawing/2014/main" id="{C8BD9C17-37B6-3047-AE02-F890243F264B}"/>
              </a:ext>
            </a:extLst>
          </p:cNvPr>
          <p:cNvCxnSpPr>
            <a:cxnSpLocks/>
            <a:stCxn id="32" idx="2"/>
            <a:endCxn id="37" idx="0"/>
          </p:cNvCxnSpPr>
          <p:nvPr/>
        </p:nvCxnSpPr>
        <p:spPr>
          <a:xfrm flipH="1">
            <a:off x="9879519" y="2474047"/>
            <a:ext cx="1361833" cy="261841"/>
          </a:xfrm>
          <a:prstGeom prst="straightConnector1">
            <a:avLst/>
          </a:prstGeom>
          <a:ln w="38100">
            <a:solidFill>
              <a:srgbClr val="44A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mit Pfeil 67">
            <a:extLst>
              <a:ext uri="{FF2B5EF4-FFF2-40B4-BE49-F238E27FC236}">
                <a16:creationId xmlns:a16="http://schemas.microsoft.com/office/drawing/2014/main" id="{2DFB9AEA-C08F-8744-8EA0-56D5BFCF1C57}"/>
              </a:ext>
            </a:extLst>
          </p:cNvPr>
          <p:cNvCxnSpPr>
            <a:cxnSpLocks/>
            <a:stCxn id="31" idx="2"/>
            <a:endCxn id="37" idx="0"/>
          </p:cNvCxnSpPr>
          <p:nvPr/>
        </p:nvCxnSpPr>
        <p:spPr>
          <a:xfrm flipH="1">
            <a:off x="9879519" y="1634632"/>
            <a:ext cx="1221008" cy="1101256"/>
          </a:xfrm>
          <a:prstGeom prst="straightConnector1">
            <a:avLst/>
          </a:prstGeom>
          <a:ln w="38100">
            <a:solidFill>
              <a:srgbClr val="44A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Abgerundetes Rechteck 72">
            <a:extLst>
              <a:ext uri="{FF2B5EF4-FFF2-40B4-BE49-F238E27FC236}">
                <a16:creationId xmlns:a16="http://schemas.microsoft.com/office/drawing/2014/main" id="{C84362AD-5220-054B-A884-33DC5DBDD3A6}"/>
              </a:ext>
            </a:extLst>
          </p:cNvPr>
          <p:cNvSpPr/>
          <p:nvPr/>
        </p:nvSpPr>
        <p:spPr>
          <a:xfrm rot="21408088">
            <a:off x="1246971" y="1126833"/>
            <a:ext cx="219919" cy="882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Abgerundetes Rechteck 73">
            <a:extLst>
              <a:ext uri="{FF2B5EF4-FFF2-40B4-BE49-F238E27FC236}">
                <a16:creationId xmlns:a16="http://schemas.microsoft.com/office/drawing/2014/main" id="{8066FD84-3514-3E4E-AC5C-167D3EEF466F}"/>
              </a:ext>
            </a:extLst>
          </p:cNvPr>
          <p:cNvSpPr/>
          <p:nvPr/>
        </p:nvSpPr>
        <p:spPr>
          <a:xfrm rot="21404390">
            <a:off x="1730711" y="1604651"/>
            <a:ext cx="680803" cy="10845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1D8CAE52-8DEE-0743-ACF3-5F7C0677F209}"/>
              </a:ext>
            </a:extLst>
          </p:cNvPr>
          <p:cNvGrpSpPr/>
          <p:nvPr/>
        </p:nvGrpSpPr>
        <p:grpSpPr>
          <a:xfrm>
            <a:off x="5248766" y="2790794"/>
            <a:ext cx="354516" cy="940372"/>
            <a:chOff x="3676561" y="1102462"/>
            <a:chExt cx="314975" cy="940372"/>
          </a:xfrm>
        </p:grpSpPr>
        <p:sp>
          <p:nvSpPr>
            <p:cNvPr id="75" name="Rechteck 74">
              <a:extLst>
                <a:ext uri="{FF2B5EF4-FFF2-40B4-BE49-F238E27FC236}">
                  <a16:creationId xmlns:a16="http://schemas.microsoft.com/office/drawing/2014/main" id="{59D5E66A-F6C0-3948-B006-E545C90AD567}"/>
                </a:ext>
              </a:extLst>
            </p:cNvPr>
            <p:cNvSpPr/>
            <p:nvPr/>
          </p:nvSpPr>
          <p:spPr>
            <a:xfrm>
              <a:off x="3676561" y="1102462"/>
              <a:ext cx="314975" cy="9403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18E2A34-1DD9-5840-8508-D5B7852327D2}"/>
                </a:ext>
              </a:extLst>
            </p:cNvPr>
            <p:cNvSpPr/>
            <p:nvPr/>
          </p:nvSpPr>
          <p:spPr>
            <a:xfrm>
              <a:off x="3693985" y="1167552"/>
              <a:ext cx="267241" cy="2708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E3EA16A-8D17-3E41-A4FC-49574E172478}"/>
                </a:ext>
              </a:extLst>
            </p:cNvPr>
            <p:cNvSpPr/>
            <p:nvPr/>
          </p:nvSpPr>
          <p:spPr>
            <a:xfrm>
              <a:off x="3689816" y="1470804"/>
              <a:ext cx="267241" cy="2708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8C62C56-6E8F-664D-B073-C192DAF5DC25}"/>
                </a:ext>
              </a:extLst>
            </p:cNvPr>
            <p:cNvSpPr/>
            <p:nvPr/>
          </p:nvSpPr>
          <p:spPr>
            <a:xfrm>
              <a:off x="3703112" y="1745771"/>
              <a:ext cx="267241" cy="270832"/>
            </a:xfrm>
            <a:prstGeom prst="ellipse">
              <a:avLst/>
            </a:prstGeom>
            <a:solidFill>
              <a:srgbClr val="8DFC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0" name="Freihandform 79">
            <a:extLst>
              <a:ext uri="{FF2B5EF4-FFF2-40B4-BE49-F238E27FC236}">
                <a16:creationId xmlns:a16="http://schemas.microsoft.com/office/drawing/2014/main" id="{27835ECE-2C7C-ED45-9DFA-CC8128BEE064}"/>
              </a:ext>
            </a:extLst>
          </p:cNvPr>
          <p:cNvSpPr/>
          <p:nvPr/>
        </p:nvSpPr>
        <p:spPr>
          <a:xfrm>
            <a:off x="5983291" y="1868481"/>
            <a:ext cx="3402957" cy="983848"/>
          </a:xfrm>
          <a:custGeom>
            <a:avLst/>
            <a:gdLst>
              <a:gd name="connsiteX0" fmla="*/ 11575 w 3402957"/>
              <a:gd name="connsiteY0" fmla="*/ 0 h 983848"/>
              <a:gd name="connsiteX1" fmla="*/ 3402957 w 3402957"/>
              <a:gd name="connsiteY1" fmla="*/ 23149 h 983848"/>
              <a:gd name="connsiteX2" fmla="*/ 3402957 w 3402957"/>
              <a:gd name="connsiteY2" fmla="*/ 983848 h 983848"/>
              <a:gd name="connsiteX3" fmla="*/ 3136740 w 3402957"/>
              <a:gd name="connsiteY3" fmla="*/ 972273 h 983848"/>
              <a:gd name="connsiteX4" fmla="*/ 3148314 w 3402957"/>
              <a:gd name="connsiteY4" fmla="*/ 277792 h 983848"/>
              <a:gd name="connsiteX5" fmla="*/ 0 w 3402957"/>
              <a:gd name="connsiteY5" fmla="*/ 289367 h 983848"/>
              <a:gd name="connsiteX6" fmla="*/ 11575 w 3402957"/>
              <a:gd name="connsiteY6" fmla="*/ 0 h 9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2957" h="983848">
                <a:moveTo>
                  <a:pt x="11575" y="0"/>
                </a:moveTo>
                <a:lnTo>
                  <a:pt x="3402957" y="23149"/>
                </a:lnTo>
                <a:lnTo>
                  <a:pt x="3402957" y="983848"/>
                </a:lnTo>
                <a:lnTo>
                  <a:pt x="3136740" y="972273"/>
                </a:lnTo>
                <a:lnTo>
                  <a:pt x="3148314" y="277792"/>
                </a:lnTo>
                <a:lnTo>
                  <a:pt x="0" y="289367"/>
                </a:lnTo>
                <a:lnTo>
                  <a:pt x="11575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BA497748-6564-1A42-907A-5E65801CF679}"/>
              </a:ext>
            </a:extLst>
          </p:cNvPr>
          <p:cNvGrpSpPr/>
          <p:nvPr/>
        </p:nvGrpSpPr>
        <p:grpSpPr>
          <a:xfrm rot="5400000">
            <a:off x="4347318" y="482453"/>
            <a:ext cx="330279" cy="2289582"/>
            <a:chOff x="122830" y="532262"/>
            <a:chExt cx="355789" cy="8225117"/>
          </a:xfrm>
        </p:grpSpPr>
        <p:sp>
          <p:nvSpPr>
            <p:cNvPr id="70" name="Rechteck 69">
              <a:extLst>
                <a:ext uri="{FF2B5EF4-FFF2-40B4-BE49-F238E27FC236}">
                  <a16:creationId xmlns:a16="http://schemas.microsoft.com/office/drawing/2014/main" id="{1A7B3936-4522-9A46-8363-BF2556DC85FC}"/>
                </a:ext>
              </a:extLst>
            </p:cNvPr>
            <p:cNvSpPr/>
            <p:nvPr/>
          </p:nvSpPr>
          <p:spPr>
            <a:xfrm>
              <a:off x="122830" y="532262"/>
              <a:ext cx="355789" cy="7875706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sp>
          <p:nvSpPr>
            <p:cNvPr id="72" name="Pfeil nach oben 71">
              <a:extLst>
                <a:ext uri="{FF2B5EF4-FFF2-40B4-BE49-F238E27FC236}">
                  <a16:creationId xmlns:a16="http://schemas.microsoft.com/office/drawing/2014/main" id="{2B18BD48-E88E-CE49-8FA4-03BB2F201E69}"/>
                </a:ext>
              </a:extLst>
            </p:cNvPr>
            <p:cNvSpPr/>
            <p:nvPr/>
          </p:nvSpPr>
          <p:spPr>
            <a:xfrm rot="10800000">
              <a:off x="135299" y="8210587"/>
              <a:ext cx="287551" cy="54679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</p:grpSp>
      <p:sp>
        <p:nvSpPr>
          <p:cNvPr id="81" name="Textfeld 80">
            <a:extLst>
              <a:ext uri="{FF2B5EF4-FFF2-40B4-BE49-F238E27FC236}">
                <a16:creationId xmlns:a16="http://schemas.microsoft.com/office/drawing/2014/main" id="{FD2544B2-EDDF-8243-ABB8-322C6BBF3B75}"/>
              </a:ext>
            </a:extLst>
          </p:cNvPr>
          <p:cNvSpPr txBox="1"/>
          <p:nvPr/>
        </p:nvSpPr>
        <p:spPr>
          <a:xfrm rot="16200000">
            <a:off x="4873138" y="5117796"/>
            <a:ext cx="189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B 235</a:t>
            </a: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C1898FBD-8E47-1749-8611-0D4F99B42DB3}"/>
              </a:ext>
            </a:extLst>
          </p:cNvPr>
          <p:cNvSpPr/>
          <p:nvPr/>
        </p:nvSpPr>
        <p:spPr>
          <a:xfrm rot="16200000">
            <a:off x="4522104" y="4031808"/>
            <a:ext cx="3424316" cy="4769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Bus X 90</a:t>
            </a:r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1D551087-4580-DC40-A65B-2221C8E1E8B0}"/>
              </a:ext>
            </a:extLst>
          </p:cNvPr>
          <p:cNvSpPr/>
          <p:nvPr/>
        </p:nvSpPr>
        <p:spPr>
          <a:xfrm rot="16200000">
            <a:off x="6459173" y="3786753"/>
            <a:ext cx="555415" cy="480392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WC</a:t>
            </a:r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FDF1C9A6-6559-4440-A134-6C79559438EE}"/>
              </a:ext>
            </a:extLst>
          </p:cNvPr>
          <p:cNvSpPr/>
          <p:nvPr/>
        </p:nvSpPr>
        <p:spPr>
          <a:xfrm>
            <a:off x="6496684" y="2151580"/>
            <a:ext cx="1237382" cy="3703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BB / Shuttle</a:t>
            </a:r>
          </a:p>
        </p:txBody>
      </p:sp>
    </p:spTree>
    <p:extLst>
      <p:ext uri="{BB962C8B-B14F-4D97-AF65-F5344CB8AC3E}">
        <p14:creationId xmlns:p14="http://schemas.microsoft.com/office/powerpoint/2010/main" val="1094543905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6" name="Gruppierung 5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7" name="Rechteck 6"/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10000"/>
            </a:bodyPr>
            <a:lstStyle/>
            <a:p>
              <a:r>
                <a:rPr lang="de-DE" sz="3600" dirty="0"/>
                <a:t>mögliches Konzept Senden</a:t>
              </a:r>
            </a:p>
          </p:txBody>
        </p:sp>
        <p:pic>
          <p:nvPicPr>
            <p:cNvPr id="8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Gerade Verbindung 8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FDB7FBA3-512F-8F42-A3D2-DD345640F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133"/>
            <a:ext cx="9056610" cy="6340648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D3627C9-1B1D-B942-8774-4DC636CCC491}"/>
              </a:ext>
            </a:extLst>
          </p:cNvPr>
          <p:cNvGrpSpPr/>
          <p:nvPr/>
        </p:nvGrpSpPr>
        <p:grpSpPr>
          <a:xfrm>
            <a:off x="60650" y="652477"/>
            <a:ext cx="8938681" cy="6229378"/>
            <a:chOff x="60650" y="652477"/>
            <a:chExt cx="8938681" cy="6229378"/>
          </a:xfrm>
        </p:grpSpPr>
        <p:pic>
          <p:nvPicPr>
            <p:cNvPr id="12" name="Grafik 11" descr="Zuhause">
              <a:extLst>
                <a:ext uri="{FF2B5EF4-FFF2-40B4-BE49-F238E27FC236}">
                  <a16:creationId xmlns:a16="http://schemas.microsoft.com/office/drawing/2014/main" id="{D0C69A26-EC56-784F-9063-5F3759A46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45256" y="2199479"/>
              <a:ext cx="666145" cy="685800"/>
            </a:xfrm>
            <a:prstGeom prst="rect">
              <a:avLst/>
            </a:prstGeom>
          </p:spPr>
        </p:pic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BA740B6F-EE99-F14C-AE00-8D5C4D95301B}"/>
                </a:ext>
              </a:extLst>
            </p:cNvPr>
            <p:cNvGrpSpPr/>
            <p:nvPr/>
          </p:nvGrpSpPr>
          <p:grpSpPr>
            <a:xfrm>
              <a:off x="1392595" y="1497128"/>
              <a:ext cx="892519" cy="901939"/>
              <a:chOff x="10030586" y="4591729"/>
              <a:chExt cx="1163751" cy="1159780"/>
            </a:xfrm>
          </p:grpSpPr>
          <p:pic>
            <p:nvPicPr>
              <p:cNvPr id="13" name="Grafik 12" descr="Bus">
                <a:extLst>
                  <a:ext uri="{FF2B5EF4-FFF2-40B4-BE49-F238E27FC236}">
                    <a16:creationId xmlns:a16="http://schemas.microsoft.com/office/drawing/2014/main" id="{63D2500D-EC41-FA47-BE6C-069D47CA90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030586" y="4704681"/>
                <a:ext cx="1046828" cy="1046828"/>
              </a:xfrm>
              <a:prstGeom prst="rect">
                <a:avLst/>
              </a:prstGeom>
            </p:spPr>
          </p:pic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1F4283D1-4B5D-894C-8640-4EDB860BEA55}"/>
                  </a:ext>
                </a:extLst>
              </p:cNvPr>
              <p:cNvSpPr txBox="1"/>
              <p:nvPr/>
            </p:nvSpPr>
            <p:spPr>
              <a:xfrm>
                <a:off x="10572083" y="4591729"/>
                <a:ext cx="622254" cy="369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rgbClr val="FF0000"/>
                    </a:solidFill>
                  </a:rPr>
                  <a:t>BB</a:t>
                </a:r>
              </a:p>
            </p:txBody>
          </p:sp>
        </p:grpSp>
        <p:pic>
          <p:nvPicPr>
            <p:cNvPr id="16" name="Grafik 15" descr="Zuhause">
              <a:extLst>
                <a:ext uri="{FF2B5EF4-FFF2-40B4-BE49-F238E27FC236}">
                  <a16:creationId xmlns:a16="http://schemas.microsoft.com/office/drawing/2014/main" id="{3F0577BF-3B24-4C4C-B161-E1E8A9EC0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12183" y="3465513"/>
              <a:ext cx="666145" cy="685800"/>
            </a:xfrm>
            <a:prstGeom prst="rect">
              <a:avLst/>
            </a:prstGeom>
          </p:spPr>
        </p:pic>
        <p:pic>
          <p:nvPicPr>
            <p:cNvPr id="17" name="Grafik 16" descr="Rad">
              <a:extLst>
                <a:ext uri="{FF2B5EF4-FFF2-40B4-BE49-F238E27FC236}">
                  <a16:creationId xmlns:a16="http://schemas.microsoft.com/office/drawing/2014/main" id="{68C2CFFC-B820-B040-9D97-89A433101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92273" y="1341318"/>
              <a:ext cx="761071" cy="761071"/>
            </a:xfrm>
            <a:prstGeom prst="rect">
              <a:avLst/>
            </a:prstGeom>
          </p:spPr>
        </p:pic>
        <p:pic>
          <p:nvPicPr>
            <p:cNvPr id="18" name="Grafik 17" descr="Zuhause">
              <a:extLst>
                <a:ext uri="{FF2B5EF4-FFF2-40B4-BE49-F238E27FC236}">
                  <a16:creationId xmlns:a16="http://schemas.microsoft.com/office/drawing/2014/main" id="{D8234D60-7574-8A4B-9227-90F5847B7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2352" y="755271"/>
              <a:ext cx="666145" cy="685800"/>
            </a:xfrm>
            <a:prstGeom prst="rect">
              <a:avLst/>
            </a:prstGeom>
          </p:spPr>
        </p:pic>
        <p:sp>
          <p:nvSpPr>
            <p:cNvPr id="19" name="Freihandform 18">
              <a:extLst>
                <a:ext uri="{FF2B5EF4-FFF2-40B4-BE49-F238E27FC236}">
                  <a16:creationId xmlns:a16="http://schemas.microsoft.com/office/drawing/2014/main" id="{E8D0D445-ED8D-C74B-9C42-EA2E95700F41}"/>
                </a:ext>
              </a:extLst>
            </p:cNvPr>
            <p:cNvSpPr/>
            <p:nvPr/>
          </p:nvSpPr>
          <p:spPr>
            <a:xfrm>
              <a:off x="1232452" y="1292087"/>
              <a:ext cx="4830418" cy="2951922"/>
            </a:xfrm>
            <a:custGeom>
              <a:avLst/>
              <a:gdLst>
                <a:gd name="connsiteX0" fmla="*/ 4830418 w 4830418"/>
                <a:gd name="connsiteY0" fmla="*/ 2951922 h 2951922"/>
                <a:gd name="connsiteX1" fmla="*/ 1302026 w 4830418"/>
                <a:gd name="connsiteY1" fmla="*/ 2604052 h 2951922"/>
                <a:gd name="connsiteX2" fmla="*/ 1391478 w 4830418"/>
                <a:gd name="connsiteY2" fmla="*/ 1649896 h 2951922"/>
                <a:gd name="connsiteX3" fmla="*/ 0 w 4830418"/>
                <a:gd name="connsiteY3" fmla="*/ 0 h 295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0418" h="2951922">
                  <a:moveTo>
                    <a:pt x="4830418" y="2951922"/>
                  </a:moveTo>
                  <a:lnTo>
                    <a:pt x="1302026" y="2604052"/>
                  </a:lnTo>
                  <a:lnTo>
                    <a:pt x="1391478" y="1649896"/>
                  </a:lnTo>
                  <a:lnTo>
                    <a:pt x="0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0" name="Grafik 19" descr="Rad">
              <a:extLst>
                <a:ext uri="{FF2B5EF4-FFF2-40B4-BE49-F238E27FC236}">
                  <a16:creationId xmlns:a16="http://schemas.microsoft.com/office/drawing/2014/main" id="{317D0301-3647-E740-9B30-0064E81FC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738594" y="4575325"/>
              <a:ext cx="761071" cy="761071"/>
            </a:xfrm>
            <a:prstGeom prst="rect">
              <a:avLst/>
            </a:prstGeom>
          </p:spPr>
        </p:pic>
        <p:pic>
          <p:nvPicPr>
            <p:cNvPr id="21" name="Grafik 20" descr="Rad">
              <a:extLst>
                <a:ext uri="{FF2B5EF4-FFF2-40B4-BE49-F238E27FC236}">
                  <a16:creationId xmlns:a16="http://schemas.microsoft.com/office/drawing/2014/main" id="{122CDB20-8D2A-6B48-90B1-ADB223191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70029" y="2551853"/>
              <a:ext cx="761071" cy="761071"/>
            </a:xfrm>
            <a:prstGeom prst="rect">
              <a:avLst/>
            </a:prstGeom>
          </p:spPr>
        </p:pic>
        <p:pic>
          <p:nvPicPr>
            <p:cNvPr id="22" name="Grafik 21" descr="Rad">
              <a:extLst>
                <a:ext uri="{FF2B5EF4-FFF2-40B4-BE49-F238E27FC236}">
                  <a16:creationId xmlns:a16="http://schemas.microsoft.com/office/drawing/2014/main" id="{6164179C-D3F4-E143-85EB-B67BDF4CA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61452" y="2535822"/>
              <a:ext cx="761071" cy="761071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2EF8BCD-070F-1247-92C5-70C0733F293C}"/>
                </a:ext>
              </a:extLst>
            </p:cNvPr>
            <p:cNvSpPr/>
            <p:nvPr/>
          </p:nvSpPr>
          <p:spPr>
            <a:xfrm>
              <a:off x="5893042" y="4272700"/>
              <a:ext cx="432258" cy="438694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EAF6F5E0-400F-BA49-8355-D4BBA0A46877}"/>
                </a:ext>
              </a:extLst>
            </p:cNvPr>
            <p:cNvSpPr txBox="1"/>
            <p:nvPr/>
          </p:nvSpPr>
          <p:spPr>
            <a:xfrm rot="20797660">
              <a:off x="60650" y="2280497"/>
              <a:ext cx="261478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FF0000"/>
                  </a:solidFill>
                </a:rPr>
                <a:t>bedarfsorientierter Bürgerbus 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1F475C0-059F-584E-B519-8F69E2018E46}"/>
                </a:ext>
              </a:extLst>
            </p:cNvPr>
            <p:cNvSpPr/>
            <p:nvPr/>
          </p:nvSpPr>
          <p:spPr>
            <a:xfrm>
              <a:off x="5984192" y="1252886"/>
              <a:ext cx="432258" cy="438694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Freihandform 27">
              <a:extLst>
                <a:ext uri="{FF2B5EF4-FFF2-40B4-BE49-F238E27FC236}">
                  <a16:creationId xmlns:a16="http://schemas.microsoft.com/office/drawing/2014/main" id="{03ED0F0A-05A9-F844-BDD2-6A76B8D3B76D}"/>
                </a:ext>
              </a:extLst>
            </p:cNvPr>
            <p:cNvSpPr/>
            <p:nvPr/>
          </p:nvSpPr>
          <p:spPr>
            <a:xfrm>
              <a:off x="1342828" y="1234062"/>
              <a:ext cx="4721360" cy="339024"/>
            </a:xfrm>
            <a:custGeom>
              <a:avLst/>
              <a:gdLst>
                <a:gd name="connsiteX0" fmla="*/ 4830418 w 4830418"/>
                <a:gd name="connsiteY0" fmla="*/ 2951922 h 2951922"/>
                <a:gd name="connsiteX1" fmla="*/ 1302026 w 4830418"/>
                <a:gd name="connsiteY1" fmla="*/ 2604052 h 2951922"/>
                <a:gd name="connsiteX2" fmla="*/ 1391478 w 4830418"/>
                <a:gd name="connsiteY2" fmla="*/ 1649896 h 2951922"/>
                <a:gd name="connsiteX3" fmla="*/ 0 w 4830418"/>
                <a:gd name="connsiteY3" fmla="*/ 0 h 2951922"/>
                <a:gd name="connsiteX0" fmla="*/ 3528392 w 3528392"/>
                <a:gd name="connsiteY0" fmla="*/ 2901588 h 2901588"/>
                <a:gd name="connsiteX1" fmla="*/ 0 w 3528392"/>
                <a:gd name="connsiteY1" fmla="*/ 2553718 h 2901588"/>
                <a:gd name="connsiteX2" fmla="*/ 89452 w 3528392"/>
                <a:gd name="connsiteY2" fmla="*/ 1599562 h 2901588"/>
                <a:gd name="connsiteX3" fmla="*/ 300272 w 3528392"/>
                <a:gd name="connsiteY3" fmla="*/ 0 h 2901588"/>
                <a:gd name="connsiteX0" fmla="*/ 3369001 w 3369001"/>
                <a:gd name="connsiteY0" fmla="*/ 0 h 3511066"/>
                <a:gd name="connsiteX1" fmla="*/ 0 w 3369001"/>
                <a:gd name="connsiteY1" fmla="*/ 3511066 h 3511066"/>
                <a:gd name="connsiteX2" fmla="*/ 89452 w 3369001"/>
                <a:gd name="connsiteY2" fmla="*/ 2556910 h 3511066"/>
                <a:gd name="connsiteX3" fmla="*/ 300272 w 3369001"/>
                <a:gd name="connsiteY3" fmla="*/ 957348 h 3511066"/>
                <a:gd name="connsiteX0" fmla="*/ 4721360 w 4721360"/>
                <a:gd name="connsiteY0" fmla="*/ 326167 h 3837233"/>
                <a:gd name="connsiteX1" fmla="*/ 1352359 w 4721360"/>
                <a:gd name="connsiteY1" fmla="*/ 3837233 h 3837233"/>
                <a:gd name="connsiteX2" fmla="*/ 1441811 w 4721360"/>
                <a:gd name="connsiteY2" fmla="*/ 2883077 h 3837233"/>
                <a:gd name="connsiteX3" fmla="*/ 0 w 4721360"/>
                <a:gd name="connsiteY3" fmla="*/ 0 h 3837233"/>
                <a:gd name="connsiteX0" fmla="*/ 4721360 w 4721360"/>
                <a:gd name="connsiteY0" fmla="*/ 326167 h 3837233"/>
                <a:gd name="connsiteX1" fmla="*/ 1352359 w 4721360"/>
                <a:gd name="connsiteY1" fmla="*/ 3837233 h 3837233"/>
                <a:gd name="connsiteX2" fmla="*/ 2683382 w 4721360"/>
                <a:gd name="connsiteY2" fmla="*/ 290878 h 3837233"/>
                <a:gd name="connsiteX3" fmla="*/ 0 w 4721360"/>
                <a:gd name="connsiteY3" fmla="*/ 0 h 3837233"/>
                <a:gd name="connsiteX0" fmla="*/ 4721360 w 4721360"/>
                <a:gd name="connsiteY0" fmla="*/ 326167 h 339024"/>
                <a:gd name="connsiteX1" fmla="*/ 3902612 w 4721360"/>
                <a:gd name="connsiteY1" fmla="*/ 339024 h 339024"/>
                <a:gd name="connsiteX2" fmla="*/ 2683382 w 4721360"/>
                <a:gd name="connsiteY2" fmla="*/ 290878 h 339024"/>
                <a:gd name="connsiteX3" fmla="*/ 0 w 4721360"/>
                <a:gd name="connsiteY3" fmla="*/ 0 h 339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1360" h="339024">
                  <a:moveTo>
                    <a:pt x="4721360" y="326167"/>
                  </a:moveTo>
                  <a:lnTo>
                    <a:pt x="3902612" y="339024"/>
                  </a:lnTo>
                  <a:lnTo>
                    <a:pt x="2683382" y="290878"/>
                  </a:lnTo>
                  <a:lnTo>
                    <a:pt x="0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5FE6C6F8-4C68-594E-AD1C-E28BC88A4FC8}"/>
                </a:ext>
              </a:extLst>
            </p:cNvPr>
            <p:cNvGrpSpPr/>
            <p:nvPr/>
          </p:nvGrpSpPr>
          <p:grpSpPr>
            <a:xfrm>
              <a:off x="7715214" y="5634558"/>
              <a:ext cx="1284117" cy="898177"/>
              <a:chOff x="9889024" y="4596566"/>
              <a:chExt cx="1674354" cy="1154943"/>
            </a:xfrm>
          </p:grpSpPr>
          <p:pic>
            <p:nvPicPr>
              <p:cNvPr id="30" name="Grafik 29" descr="Bus">
                <a:extLst>
                  <a:ext uri="{FF2B5EF4-FFF2-40B4-BE49-F238E27FC236}">
                    <a16:creationId xmlns:a16="http://schemas.microsoft.com/office/drawing/2014/main" id="{82DE910B-8C4E-384E-B6F6-5F0B5F267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030586" y="4704681"/>
                <a:ext cx="1046828" cy="1046828"/>
              </a:xfrm>
              <a:prstGeom prst="rect">
                <a:avLst/>
              </a:prstGeom>
            </p:spPr>
          </p:pic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700A7E58-0E44-E744-8981-0419B45A377F}"/>
                  </a:ext>
                </a:extLst>
              </p:cNvPr>
              <p:cNvSpPr txBox="1"/>
              <p:nvPr/>
            </p:nvSpPr>
            <p:spPr>
              <a:xfrm>
                <a:off x="9889024" y="4596566"/>
                <a:ext cx="1674354" cy="474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rgbClr val="00B0F0"/>
                    </a:solidFill>
                  </a:rPr>
                  <a:t>SHUTTLE</a:t>
                </a:r>
              </a:p>
            </p:txBody>
          </p:sp>
        </p:grpSp>
        <p:sp>
          <p:nvSpPr>
            <p:cNvPr id="32" name="Freihandform 31">
              <a:extLst>
                <a:ext uri="{FF2B5EF4-FFF2-40B4-BE49-F238E27FC236}">
                  <a16:creationId xmlns:a16="http://schemas.microsoft.com/office/drawing/2014/main" id="{9719FE14-0B13-7343-ADA2-5216F9E4BF2C}"/>
                </a:ext>
              </a:extLst>
            </p:cNvPr>
            <p:cNvSpPr/>
            <p:nvPr/>
          </p:nvSpPr>
          <p:spPr>
            <a:xfrm>
              <a:off x="5645164" y="4456851"/>
              <a:ext cx="3110166" cy="2386843"/>
            </a:xfrm>
            <a:custGeom>
              <a:avLst/>
              <a:gdLst>
                <a:gd name="connsiteX0" fmla="*/ 4830418 w 4830418"/>
                <a:gd name="connsiteY0" fmla="*/ 2951922 h 2951922"/>
                <a:gd name="connsiteX1" fmla="*/ 1302026 w 4830418"/>
                <a:gd name="connsiteY1" fmla="*/ 2604052 h 2951922"/>
                <a:gd name="connsiteX2" fmla="*/ 1391478 w 4830418"/>
                <a:gd name="connsiteY2" fmla="*/ 1649896 h 2951922"/>
                <a:gd name="connsiteX3" fmla="*/ 0 w 4830418"/>
                <a:gd name="connsiteY3" fmla="*/ 0 h 2951922"/>
                <a:gd name="connsiteX0" fmla="*/ 5549609 w 5549609"/>
                <a:gd name="connsiteY0" fmla="*/ 1302026 h 1812495"/>
                <a:gd name="connsiteX1" fmla="*/ 2021217 w 5549609"/>
                <a:gd name="connsiteY1" fmla="*/ 954156 h 1812495"/>
                <a:gd name="connsiteX2" fmla="*/ 2110669 w 5549609"/>
                <a:gd name="connsiteY2" fmla="*/ 0 h 1812495"/>
                <a:gd name="connsiteX3" fmla="*/ 0 w 5549609"/>
                <a:gd name="connsiteY3" fmla="*/ 1812495 h 1812495"/>
                <a:gd name="connsiteX0" fmla="*/ 5904737 w 5904737"/>
                <a:gd name="connsiteY0" fmla="*/ 347870 h 2128091"/>
                <a:gd name="connsiteX1" fmla="*/ 2376345 w 5904737"/>
                <a:gd name="connsiteY1" fmla="*/ 0 h 2128091"/>
                <a:gd name="connsiteX2" fmla="*/ 0 w 5904737"/>
                <a:gd name="connsiteY2" fmla="*/ 2128091 h 2128091"/>
                <a:gd name="connsiteX3" fmla="*/ 355128 w 5904737"/>
                <a:gd name="connsiteY3" fmla="*/ 858339 h 2128091"/>
                <a:gd name="connsiteX0" fmla="*/ 5904737 w 5904737"/>
                <a:gd name="connsiteY0" fmla="*/ 0 h 1780221"/>
                <a:gd name="connsiteX1" fmla="*/ 1862638 w 5904737"/>
                <a:gd name="connsiteY1" fmla="*/ 1295995 h 1780221"/>
                <a:gd name="connsiteX2" fmla="*/ 0 w 5904737"/>
                <a:gd name="connsiteY2" fmla="*/ 1780221 h 1780221"/>
                <a:gd name="connsiteX3" fmla="*/ 355128 w 5904737"/>
                <a:gd name="connsiteY3" fmla="*/ 510469 h 1780221"/>
                <a:gd name="connsiteX0" fmla="*/ 3110166 w 3110166"/>
                <a:gd name="connsiteY0" fmla="*/ 2386843 h 2386843"/>
                <a:gd name="connsiteX1" fmla="*/ 1862638 w 3110166"/>
                <a:gd name="connsiteY1" fmla="*/ 785526 h 2386843"/>
                <a:gd name="connsiteX2" fmla="*/ 0 w 3110166"/>
                <a:gd name="connsiteY2" fmla="*/ 1269752 h 2386843"/>
                <a:gd name="connsiteX3" fmla="*/ 355128 w 3110166"/>
                <a:gd name="connsiteY3" fmla="*/ 0 h 2386843"/>
                <a:gd name="connsiteX0" fmla="*/ 3110166 w 3110166"/>
                <a:gd name="connsiteY0" fmla="*/ 2386843 h 2386843"/>
                <a:gd name="connsiteX1" fmla="*/ 1441398 w 3110166"/>
                <a:gd name="connsiteY1" fmla="*/ 888267 h 2386843"/>
                <a:gd name="connsiteX2" fmla="*/ 0 w 3110166"/>
                <a:gd name="connsiteY2" fmla="*/ 1269752 h 2386843"/>
                <a:gd name="connsiteX3" fmla="*/ 355128 w 3110166"/>
                <a:gd name="connsiteY3" fmla="*/ 0 h 238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0166" h="2386843">
                  <a:moveTo>
                    <a:pt x="3110166" y="2386843"/>
                  </a:moveTo>
                  <a:lnTo>
                    <a:pt x="1441398" y="888267"/>
                  </a:lnTo>
                  <a:lnTo>
                    <a:pt x="0" y="1269752"/>
                  </a:lnTo>
                  <a:lnTo>
                    <a:pt x="355128" y="0"/>
                  </a:lnTo>
                </a:path>
              </a:pathLst>
            </a:custGeom>
            <a:noFill/>
            <a:ln w="57150">
              <a:solidFill>
                <a:srgbClr val="00B0F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:a16="http://schemas.microsoft.com/office/drawing/2014/main" id="{6E21C47F-4CD4-5548-BC6B-3AFC5556799E}"/>
                </a:ext>
              </a:extLst>
            </p:cNvPr>
            <p:cNvSpPr/>
            <p:nvPr/>
          </p:nvSpPr>
          <p:spPr>
            <a:xfrm>
              <a:off x="2044592" y="3906364"/>
              <a:ext cx="4046453" cy="1004074"/>
            </a:xfrm>
            <a:custGeom>
              <a:avLst/>
              <a:gdLst>
                <a:gd name="connsiteX0" fmla="*/ 4830418 w 4830418"/>
                <a:gd name="connsiteY0" fmla="*/ 2951922 h 2951922"/>
                <a:gd name="connsiteX1" fmla="*/ 1302026 w 4830418"/>
                <a:gd name="connsiteY1" fmla="*/ 2604052 h 2951922"/>
                <a:gd name="connsiteX2" fmla="*/ 1391478 w 4830418"/>
                <a:gd name="connsiteY2" fmla="*/ 1649896 h 2951922"/>
                <a:gd name="connsiteX3" fmla="*/ 0 w 4830418"/>
                <a:gd name="connsiteY3" fmla="*/ 0 h 2951922"/>
                <a:gd name="connsiteX0" fmla="*/ 5549609 w 5549609"/>
                <a:gd name="connsiteY0" fmla="*/ 1302026 h 1812495"/>
                <a:gd name="connsiteX1" fmla="*/ 2021217 w 5549609"/>
                <a:gd name="connsiteY1" fmla="*/ 954156 h 1812495"/>
                <a:gd name="connsiteX2" fmla="*/ 2110669 w 5549609"/>
                <a:gd name="connsiteY2" fmla="*/ 0 h 1812495"/>
                <a:gd name="connsiteX3" fmla="*/ 0 w 5549609"/>
                <a:gd name="connsiteY3" fmla="*/ 1812495 h 1812495"/>
                <a:gd name="connsiteX0" fmla="*/ 5904737 w 5904737"/>
                <a:gd name="connsiteY0" fmla="*/ 347870 h 2128091"/>
                <a:gd name="connsiteX1" fmla="*/ 2376345 w 5904737"/>
                <a:gd name="connsiteY1" fmla="*/ 0 h 2128091"/>
                <a:gd name="connsiteX2" fmla="*/ 0 w 5904737"/>
                <a:gd name="connsiteY2" fmla="*/ 2128091 h 2128091"/>
                <a:gd name="connsiteX3" fmla="*/ 355128 w 5904737"/>
                <a:gd name="connsiteY3" fmla="*/ 858339 h 2128091"/>
                <a:gd name="connsiteX0" fmla="*/ 5904737 w 5904737"/>
                <a:gd name="connsiteY0" fmla="*/ 0 h 1780221"/>
                <a:gd name="connsiteX1" fmla="*/ 1862638 w 5904737"/>
                <a:gd name="connsiteY1" fmla="*/ 1295995 h 1780221"/>
                <a:gd name="connsiteX2" fmla="*/ 0 w 5904737"/>
                <a:gd name="connsiteY2" fmla="*/ 1780221 h 1780221"/>
                <a:gd name="connsiteX3" fmla="*/ 355128 w 5904737"/>
                <a:gd name="connsiteY3" fmla="*/ 510469 h 1780221"/>
                <a:gd name="connsiteX0" fmla="*/ 3110166 w 3110166"/>
                <a:gd name="connsiteY0" fmla="*/ 2386843 h 2386843"/>
                <a:gd name="connsiteX1" fmla="*/ 1862638 w 3110166"/>
                <a:gd name="connsiteY1" fmla="*/ 785526 h 2386843"/>
                <a:gd name="connsiteX2" fmla="*/ 0 w 3110166"/>
                <a:gd name="connsiteY2" fmla="*/ 1269752 h 2386843"/>
                <a:gd name="connsiteX3" fmla="*/ 355128 w 3110166"/>
                <a:gd name="connsiteY3" fmla="*/ 0 h 2386843"/>
                <a:gd name="connsiteX0" fmla="*/ 3110166 w 3110166"/>
                <a:gd name="connsiteY0" fmla="*/ 2386843 h 2386843"/>
                <a:gd name="connsiteX1" fmla="*/ 1441398 w 3110166"/>
                <a:gd name="connsiteY1" fmla="*/ 888267 h 2386843"/>
                <a:gd name="connsiteX2" fmla="*/ 0 w 3110166"/>
                <a:gd name="connsiteY2" fmla="*/ 1269752 h 2386843"/>
                <a:gd name="connsiteX3" fmla="*/ 355128 w 3110166"/>
                <a:gd name="connsiteY3" fmla="*/ 0 h 2386843"/>
                <a:gd name="connsiteX0" fmla="*/ 0 w 2605281"/>
                <a:gd name="connsiteY0" fmla="*/ 0 h 1913786"/>
                <a:gd name="connsiteX1" fmla="*/ 2605281 w 2605281"/>
                <a:gd name="connsiteY1" fmla="*/ 1532301 h 1913786"/>
                <a:gd name="connsiteX2" fmla="*/ 1163883 w 2605281"/>
                <a:gd name="connsiteY2" fmla="*/ 1913786 h 1913786"/>
                <a:gd name="connsiteX3" fmla="*/ 1519011 w 2605281"/>
                <a:gd name="connsiteY3" fmla="*/ 644034 h 1913786"/>
                <a:gd name="connsiteX0" fmla="*/ 0 w 5194368"/>
                <a:gd name="connsiteY0" fmla="*/ 301188 h 1269752"/>
                <a:gd name="connsiteX1" fmla="*/ 5194368 w 5194368"/>
                <a:gd name="connsiteY1" fmla="*/ 888267 h 1269752"/>
                <a:gd name="connsiteX2" fmla="*/ 3752970 w 5194368"/>
                <a:gd name="connsiteY2" fmla="*/ 1269752 h 1269752"/>
                <a:gd name="connsiteX3" fmla="*/ 4108098 w 5194368"/>
                <a:gd name="connsiteY3" fmla="*/ 0 h 1269752"/>
                <a:gd name="connsiteX0" fmla="*/ 0 w 5194368"/>
                <a:gd name="connsiteY0" fmla="*/ 301188 h 1269752"/>
                <a:gd name="connsiteX1" fmla="*/ 5194368 w 5194368"/>
                <a:gd name="connsiteY1" fmla="*/ 888267 h 1269752"/>
                <a:gd name="connsiteX2" fmla="*/ 3752970 w 5194368"/>
                <a:gd name="connsiteY2" fmla="*/ 1269752 h 1269752"/>
                <a:gd name="connsiteX3" fmla="*/ 4108098 w 5194368"/>
                <a:gd name="connsiteY3" fmla="*/ 0 h 1269752"/>
                <a:gd name="connsiteX0" fmla="*/ 0 w 4108098"/>
                <a:gd name="connsiteY0" fmla="*/ 964319 h 1932883"/>
                <a:gd name="connsiteX1" fmla="*/ 2523087 w 4108098"/>
                <a:gd name="connsiteY1" fmla="*/ 0 h 1932883"/>
                <a:gd name="connsiteX2" fmla="*/ 3752970 w 4108098"/>
                <a:gd name="connsiteY2" fmla="*/ 1932883 h 1932883"/>
                <a:gd name="connsiteX3" fmla="*/ 4108098 w 4108098"/>
                <a:gd name="connsiteY3" fmla="*/ 663131 h 1932883"/>
                <a:gd name="connsiteX0" fmla="*/ 0 w 4108098"/>
                <a:gd name="connsiteY0" fmla="*/ 964319 h 1932883"/>
                <a:gd name="connsiteX1" fmla="*/ 2523087 w 4108098"/>
                <a:gd name="connsiteY1" fmla="*/ 0 h 1932883"/>
                <a:gd name="connsiteX2" fmla="*/ 3752970 w 4108098"/>
                <a:gd name="connsiteY2" fmla="*/ 1932883 h 1932883"/>
                <a:gd name="connsiteX3" fmla="*/ 4108098 w 4108098"/>
                <a:gd name="connsiteY3" fmla="*/ 663131 h 1932883"/>
                <a:gd name="connsiteX0" fmla="*/ 0 w 4108098"/>
                <a:gd name="connsiteY0" fmla="*/ 1004074 h 1004074"/>
                <a:gd name="connsiteX1" fmla="*/ 2523087 w 4108098"/>
                <a:gd name="connsiteY1" fmla="*/ 39755 h 1004074"/>
                <a:gd name="connsiteX2" fmla="*/ 3711873 w 4108098"/>
                <a:gd name="connsiteY2" fmla="*/ 0 h 1004074"/>
                <a:gd name="connsiteX3" fmla="*/ 4108098 w 4108098"/>
                <a:gd name="connsiteY3" fmla="*/ 702886 h 1004074"/>
                <a:gd name="connsiteX0" fmla="*/ 0 w 4046453"/>
                <a:gd name="connsiteY0" fmla="*/ 1004074 h 1004074"/>
                <a:gd name="connsiteX1" fmla="*/ 2523087 w 4046453"/>
                <a:gd name="connsiteY1" fmla="*/ 39755 h 1004074"/>
                <a:gd name="connsiteX2" fmla="*/ 3711873 w 4046453"/>
                <a:gd name="connsiteY2" fmla="*/ 0 h 1004074"/>
                <a:gd name="connsiteX3" fmla="*/ 4046453 w 4046453"/>
                <a:gd name="connsiteY3" fmla="*/ 466580 h 100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6453" h="1004074">
                  <a:moveTo>
                    <a:pt x="0" y="1004074"/>
                  </a:moveTo>
                  <a:cubicBezTo>
                    <a:pt x="841029" y="682634"/>
                    <a:pt x="726562" y="1039289"/>
                    <a:pt x="2523087" y="39755"/>
                  </a:cubicBezTo>
                  <a:lnTo>
                    <a:pt x="3711873" y="0"/>
                  </a:lnTo>
                  <a:lnTo>
                    <a:pt x="4046453" y="466580"/>
                  </a:lnTo>
                </a:path>
              </a:pathLst>
            </a:custGeom>
            <a:noFill/>
            <a:ln w="57150">
              <a:solidFill>
                <a:srgbClr val="00B0F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Freihandform 33">
              <a:extLst>
                <a:ext uri="{FF2B5EF4-FFF2-40B4-BE49-F238E27FC236}">
                  <a16:creationId xmlns:a16="http://schemas.microsoft.com/office/drawing/2014/main" id="{2F9F7986-4751-E849-B1E5-23A3590D8E7F}"/>
                </a:ext>
              </a:extLst>
            </p:cNvPr>
            <p:cNvSpPr/>
            <p:nvPr/>
          </p:nvSpPr>
          <p:spPr>
            <a:xfrm>
              <a:off x="5237316" y="652477"/>
              <a:ext cx="718826" cy="6229378"/>
            </a:xfrm>
            <a:custGeom>
              <a:avLst/>
              <a:gdLst>
                <a:gd name="connsiteX0" fmla="*/ 4830418 w 4830418"/>
                <a:gd name="connsiteY0" fmla="*/ 2951922 h 2951922"/>
                <a:gd name="connsiteX1" fmla="*/ 1302026 w 4830418"/>
                <a:gd name="connsiteY1" fmla="*/ 2604052 h 2951922"/>
                <a:gd name="connsiteX2" fmla="*/ 1391478 w 4830418"/>
                <a:gd name="connsiteY2" fmla="*/ 1649896 h 2951922"/>
                <a:gd name="connsiteX3" fmla="*/ 0 w 4830418"/>
                <a:gd name="connsiteY3" fmla="*/ 0 h 2951922"/>
                <a:gd name="connsiteX0" fmla="*/ 5559883 w 5559883"/>
                <a:gd name="connsiteY0" fmla="*/ 4677980 h 4677980"/>
                <a:gd name="connsiteX1" fmla="*/ 2031491 w 5559883"/>
                <a:gd name="connsiteY1" fmla="*/ 4330110 h 4677980"/>
                <a:gd name="connsiteX2" fmla="*/ 2120943 w 5559883"/>
                <a:gd name="connsiteY2" fmla="*/ 3375954 h 4677980"/>
                <a:gd name="connsiteX3" fmla="*/ 0 w 5559883"/>
                <a:gd name="connsiteY3" fmla="*/ 0 h 4677980"/>
                <a:gd name="connsiteX0" fmla="*/ 5575965 w 5575965"/>
                <a:gd name="connsiteY0" fmla="*/ 4677980 h 4677980"/>
                <a:gd name="connsiteX1" fmla="*/ 2047573 w 5575965"/>
                <a:gd name="connsiteY1" fmla="*/ 4330110 h 4677980"/>
                <a:gd name="connsiteX2" fmla="*/ 0 w 5575965"/>
                <a:gd name="connsiteY2" fmla="*/ 3766372 h 4677980"/>
                <a:gd name="connsiteX3" fmla="*/ 16082 w 5575965"/>
                <a:gd name="connsiteY3" fmla="*/ 0 h 4677980"/>
                <a:gd name="connsiteX0" fmla="*/ 5881174 w 5881174"/>
                <a:gd name="connsiteY0" fmla="*/ 4677980 h 5059575"/>
                <a:gd name="connsiteX1" fmla="*/ 0 w 5881174"/>
                <a:gd name="connsiteY1" fmla="*/ 5059575 h 5059575"/>
                <a:gd name="connsiteX2" fmla="*/ 305209 w 5881174"/>
                <a:gd name="connsiteY2" fmla="*/ 3766372 h 5059575"/>
                <a:gd name="connsiteX3" fmla="*/ 321291 w 5881174"/>
                <a:gd name="connsiteY3" fmla="*/ 0 h 5059575"/>
                <a:gd name="connsiteX0" fmla="*/ 0 w 717627"/>
                <a:gd name="connsiteY0" fmla="*/ 6229378 h 6229378"/>
                <a:gd name="connsiteX1" fmla="*/ 396336 w 717627"/>
                <a:gd name="connsiteY1" fmla="*/ 5059575 h 6229378"/>
                <a:gd name="connsiteX2" fmla="*/ 701545 w 717627"/>
                <a:gd name="connsiteY2" fmla="*/ 3766372 h 6229378"/>
                <a:gd name="connsiteX3" fmla="*/ 717627 w 717627"/>
                <a:gd name="connsiteY3" fmla="*/ 0 h 6229378"/>
                <a:gd name="connsiteX0" fmla="*/ 1199 w 718826"/>
                <a:gd name="connsiteY0" fmla="*/ 6229378 h 6229378"/>
                <a:gd name="connsiteX1" fmla="*/ 397535 w 718826"/>
                <a:gd name="connsiteY1" fmla="*/ 5059575 h 6229378"/>
                <a:gd name="connsiteX2" fmla="*/ 702744 w 718826"/>
                <a:gd name="connsiteY2" fmla="*/ 3766372 h 6229378"/>
                <a:gd name="connsiteX3" fmla="*/ 718826 w 718826"/>
                <a:gd name="connsiteY3" fmla="*/ 0 h 622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8826" h="6229378">
                  <a:moveTo>
                    <a:pt x="1199" y="6229378"/>
                  </a:moveTo>
                  <a:cubicBezTo>
                    <a:pt x="-20801" y="5654509"/>
                    <a:pt x="265423" y="5449509"/>
                    <a:pt x="397535" y="5059575"/>
                  </a:cubicBezTo>
                  <a:lnTo>
                    <a:pt x="702744" y="3766372"/>
                  </a:lnTo>
                  <a:cubicBezTo>
                    <a:pt x="708105" y="2510915"/>
                    <a:pt x="713465" y="1255457"/>
                    <a:pt x="718826" y="0"/>
                  </a:cubicBezTo>
                </a:path>
              </a:pathLst>
            </a:custGeom>
            <a:noFill/>
            <a:ln w="57150">
              <a:solidFill>
                <a:srgbClr val="00E27F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4F33512-159E-794C-886C-863248D88635}"/>
                </a:ext>
              </a:extLst>
            </p:cNvPr>
            <p:cNvSpPr txBox="1"/>
            <p:nvPr/>
          </p:nvSpPr>
          <p:spPr>
            <a:xfrm rot="20797660">
              <a:off x="5640914" y="2379741"/>
              <a:ext cx="223810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6BE277"/>
                  </a:solidFill>
                </a:rPr>
                <a:t>X 90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8DD9F447-0761-C849-9212-47C2F498E6F2}"/>
                </a:ext>
              </a:extLst>
            </p:cNvPr>
            <p:cNvSpPr txBox="1"/>
            <p:nvPr/>
          </p:nvSpPr>
          <p:spPr>
            <a:xfrm rot="20688511">
              <a:off x="5282554" y="4585210"/>
              <a:ext cx="20854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FF0000"/>
                  </a:solidFill>
                </a:rPr>
                <a:t>Mobilpunkt 1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793197E0-B7F6-F841-915A-C7C7D73FF1E3}"/>
                </a:ext>
              </a:extLst>
            </p:cNvPr>
            <p:cNvSpPr txBox="1"/>
            <p:nvPr/>
          </p:nvSpPr>
          <p:spPr>
            <a:xfrm rot="20688511">
              <a:off x="5373704" y="1565396"/>
              <a:ext cx="20854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FF0000"/>
                  </a:solidFill>
                </a:rPr>
                <a:t>Mobilpunkt 2</a:t>
              </a: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C4BD7431-C3D6-1841-9877-94C2228D39C7}"/>
              </a:ext>
            </a:extLst>
          </p:cNvPr>
          <p:cNvGrpSpPr/>
          <p:nvPr/>
        </p:nvGrpSpPr>
        <p:grpSpPr>
          <a:xfrm>
            <a:off x="8963775" y="3360410"/>
            <a:ext cx="1205657" cy="2492111"/>
            <a:chOff x="9963069" y="2546968"/>
            <a:chExt cx="1572049" cy="3204541"/>
          </a:xfrm>
        </p:grpSpPr>
        <p:pic>
          <p:nvPicPr>
            <p:cNvPr id="37" name="Grafik 36" descr="Bus">
              <a:extLst>
                <a:ext uri="{FF2B5EF4-FFF2-40B4-BE49-F238E27FC236}">
                  <a16:creationId xmlns:a16="http://schemas.microsoft.com/office/drawing/2014/main" id="{D4BC7249-6D58-0940-8EC4-873255A1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030586" y="4704681"/>
              <a:ext cx="1046828" cy="1046828"/>
            </a:xfrm>
            <a:prstGeom prst="rect">
              <a:avLst/>
            </a:prstGeom>
          </p:spPr>
        </p:pic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2E19A7B2-8F69-3C4D-9E2D-E5C203681FF1}"/>
                </a:ext>
              </a:extLst>
            </p:cNvPr>
            <p:cNvSpPr txBox="1"/>
            <p:nvPr/>
          </p:nvSpPr>
          <p:spPr>
            <a:xfrm>
              <a:off x="10700577" y="2546968"/>
              <a:ext cx="834541" cy="395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BB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8E46D0D0-D371-C24F-A005-7E25D9DDA8A7}"/>
                </a:ext>
              </a:extLst>
            </p:cNvPr>
            <p:cNvSpPr txBox="1"/>
            <p:nvPr/>
          </p:nvSpPr>
          <p:spPr>
            <a:xfrm>
              <a:off x="9963069" y="4671437"/>
              <a:ext cx="1245929" cy="395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SHUTTLE</a:t>
              </a:r>
            </a:p>
          </p:txBody>
        </p:sp>
      </p:grpSp>
      <p:sp>
        <p:nvSpPr>
          <p:cNvPr id="40" name="Rechteck 39">
            <a:extLst>
              <a:ext uri="{FF2B5EF4-FFF2-40B4-BE49-F238E27FC236}">
                <a16:creationId xmlns:a16="http://schemas.microsoft.com/office/drawing/2014/main" id="{263581F4-977D-6E48-ADC7-5E06327C5D12}"/>
              </a:ext>
            </a:extLst>
          </p:cNvPr>
          <p:cNvSpPr/>
          <p:nvPr/>
        </p:nvSpPr>
        <p:spPr>
          <a:xfrm>
            <a:off x="8626630" y="762668"/>
            <a:ext cx="3801979" cy="5832767"/>
          </a:xfrm>
          <a:prstGeom prst="rect">
            <a:avLst/>
          </a:prstGeom>
          <a:noFill/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1" name="Grafik 40" descr="Taxi">
            <a:extLst>
              <a:ext uri="{FF2B5EF4-FFF2-40B4-BE49-F238E27FC236}">
                <a16:creationId xmlns:a16="http://schemas.microsoft.com/office/drawing/2014/main" id="{4C539304-BA66-A249-B2C5-3FF4C7BEB1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82659" y="4184677"/>
            <a:ext cx="914400" cy="914400"/>
          </a:xfrm>
          <a:prstGeom prst="rect">
            <a:avLst/>
          </a:prstGeom>
        </p:spPr>
      </p:pic>
      <p:pic>
        <p:nvPicPr>
          <p:cNvPr id="42" name="Grafik 41" descr="Rad">
            <a:extLst>
              <a:ext uri="{FF2B5EF4-FFF2-40B4-BE49-F238E27FC236}">
                <a16:creationId xmlns:a16="http://schemas.microsoft.com/office/drawing/2014/main" id="{B9283022-E03F-A442-B20C-EB25658E8B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92608" y="2553559"/>
            <a:ext cx="914400" cy="914400"/>
          </a:xfrm>
          <a:prstGeom prst="rect">
            <a:avLst/>
          </a:prstGeom>
        </p:spPr>
      </p:pic>
      <p:pic>
        <p:nvPicPr>
          <p:cNvPr id="43" name="Grafik 42" descr="Auto">
            <a:extLst>
              <a:ext uri="{FF2B5EF4-FFF2-40B4-BE49-F238E27FC236}">
                <a16:creationId xmlns:a16="http://schemas.microsoft.com/office/drawing/2014/main" id="{DF945571-C27F-7C4E-A41D-5BF06E64EAA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963779" y="5815796"/>
            <a:ext cx="914400" cy="914400"/>
          </a:xfrm>
          <a:prstGeom prst="rect">
            <a:avLst/>
          </a:prstGeom>
        </p:spPr>
      </p:pic>
      <p:pic>
        <p:nvPicPr>
          <p:cNvPr id="44" name="Grafik 43" descr="Rad">
            <a:extLst>
              <a:ext uri="{FF2B5EF4-FFF2-40B4-BE49-F238E27FC236}">
                <a16:creationId xmlns:a16="http://schemas.microsoft.com/office/drawing/2014/main" id="{BA09758D-B8A9-534D-B3FE-97B858B96A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63779" y="1738000"/>
            <a:ext cx="914400" cy="914400"/>
          </a:xfrm>
          <a:prstGeom prst="rect">
            <a:avLst/>
          </a:prstGeom>
        </p:spPr>
      </p:pic>
      <p:pic>
        <p:nvPicPr>
          <p:cNvPr id="45" name="Grafik 44" descr="Bus">
            <a:extLst>
              <a:ext uri="{FF2B5EF4-FFF2-40B4-BE49-F238E27FC236}">
                <a16:creationId xmlns:a16="http://schemas.microsoft.com/office/drawing/2014/main" id="{B0896A33-6DD2-AF4C-B375-87678D8CF4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993685" y="3369118"/>
            <a:ext cx="914400" cy="914400"/>
          </a:xfrm>
          <a:prstGeom prst="rect">
            <a:avLst/>
          </a:prstGeom>
        </p:spPr>
      </p:pic>
      <p:pic>
        <p:nvPicPr>
          <p:cNvPr id="46" name="Grafik 45" descr="Gehen">
            <a:extLst>
              <a:ext uri="{FF2B5EF4-FFF2-40B4-BE49-F238E27FC236}">
                <a16:creationId xmlns:a16="http://schemas.microsoft.com/office/drawing/2014/main" id="{90F1FEF0-713C-D14C-8B4A-DB5A75218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056610" y="922441"/>
            <a:ext cx="914400" cy="914400"/>
          </a:xfrm>
          <a:prstGeom prst="rect">
            <a:avLst/>
          </a:prstGeom>
        </p:spPr>
      </p:pic>
      <p:sp>
        <p:nvSpPr>
          <p:cNvPr id="47" name="Textfeld 46">
            <a:extLst>
              <a:ext uri="{FF2B5EF4-FFF2-40B4-BE49-F238E27FC236}">
                <a16:creationId xmlns:a16="http://schemas.microsoft.com/office/drawing/2014/main" id="{C2C30A05-D25A-8649-97A3-1D5C045F1EE8}"/>
              </a:ext>
            </a:extLst>
          </p:cNvPr>
          <p:cNvSpPr txBox="1"/>
          <p:nvPr/>
        </p:nvSpPr>
        <p:spPr>
          <a:xfrm>
            <a:off x="10460857" y="2227393"/>
            <a:ext cx="19677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Alle Kombinationen aus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privat,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geteilt,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gemeinsam,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gewerblich,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öffentlich!</a:t>
            </a:r>
          </a:p>
        </p:txBody>
      </p:sp>
    </p:spTree>
    <p:extLst>
      <p:ext uri="{BB962C8B-B14F-4D97-AF65-F5344CB8AC3E}">
        <p14:creationId xmlns:p14="http://schemas.microsoft.com/office/powerpoint/2010/main" val="1534400717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>
              <a:hlinkClick r:id="" action="ppaction://hlinkshowjump?jump=lastslideviewed"/>
            </p:cNvPr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600" dirty="0"/>
                <a:t>Mobiles Münsterland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352173E9-DCFE-6040-A787-90197F0E3A63}"/>
              </a:ext>
            </a:extLst>
          </p:cNvPr>
          <p:cNvSpPr txBox="1"/>
          <p:nvPr/>
        </p:nvSpPr>
        <p:spPr>
          <a:xfrm>
            <a:off x="2192694" y="740488"/>
            <a:ext cx="7620000" cy="589476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t" anchorCtr="0">
            <a:normAutofit/>
          </a:bodyPr>
          <a:lstStyle/>
          <a:p>
            <a:pPr algn="ctr"/>
            <a:r>
              <a:rPr lang="de-DE" sz="4000" dirty="0"/>
              <a:t>S-Bahn Münsterland,</a:t>
            </a:r>
          </a:p>
          <a:p>
            <a:pPr algn="ctr"/>
            <a:r>
              <a:rPr lang="de-DE" sz="4000" dirty="0"/>
              <a:t>S-Bahn auf der Straße:</a:t>
            </a:r>
          </a:p>
          <a:p>
            <a:pPr algn="ctr"/>
            <a:r>
              <a:rPr lang="de-DE" sz="4000" dirty="0"/>
              <a:t>Zwei gleichwertige Maßnahmen,</a:t>
            </a:r>
          </a:p>
          <a:p>
            <a:pPr algn="ctr"/>
            <a:r>
              <a:rPr lang="de-DE" sz="4000" dirty="0"/>
              <a:t>ein Ziel:</a:t>
            </a:r>
          </a:p>
          <a:p>
            <a:pPr algn="ctr"/>
            <a:r>
              <a:rPr lang="de-DE" sz="4000" dirty="0"/>
              <a:t>Bessere Erreichbarkeit mit dem IÖV!</a:t>
            </a:r>
          </a:p>
          <a:p>
            <a:pPr algn="ctr"/>
            <a:r>
              <a:rPr lang="de-DE" sz="4000" dirty="0"/>
              <a:t>Münster und das Umland arbeiten gemeinsam </a:t>
            </a:r>
          </a:p>
          <a:p>
            <a:pPr algn="ctr"/>
            <a:r>
              <a:rPr lang="de-DE" sz="4000" dirty="0"/>
              <a:t>an beiden Maßnahmen!</a:t>
            </a:r>
          </a:p>
          <a:p>
            <a:pPr algn="ctr"/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2847318360"/>
      </p:ext>
    </p:extLst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>
              <a:hlinkClick r:id="" action="ppaction://hlinkshowjump?jump=lastslideviewed"/>
            </p:cNvPr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600" dirty="0"/>
                <a:t>Fläche: Organisation on demand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6">
            <a:extLst>
              <a:ext uri="{FF2B5EF4-FFF2-40B4-BE49-F238E27FC236}">
                <a16:creationId xmlns:a16="http://schemas.microsoft.com/office/drawing/2014/main" id="{A43040C6-6576-F34A-B151-F342FBEDA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2421" y="728851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Abb. mögliches Fahrplangerüst, Auszug Montag bis Freitag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854AD67B-F01D-AD4A-840B-F5C3DFAE6166}"/>
              </a:ext>
            </a:extLst>
          </p:cNvPr>
          <p:cNvGrpSpPr/>
          <p:nvPr/>
        </p:nvGrpSpPr>
        <p:grpSpPr>
          <a:xfrm>
            <a:off x="288386" y="872462"/>
            <a:ext cx="8198601" cy="5113075"/>
            <a:chOff x="1651674" y="901053"/>
            <a:chExt cx="8198601" cy="5113075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3421F367-E4FB-7C44-B1AE-A901CD4DBA16}"/>
                </a:ext>
              </a:extLst>
            </p:cNvPr>
            <p:cNvGrpSpPr/>
            <p:nvPr/>
          </p:nvGrpSpPr>
          <p:grpSpPr>
            <a:xfrm>
              <a:off x="4689558" y="2376730"/>
              <a:ext cx="2812883" cy="3105909"/>
              <a:chOff x="3778509" y="1831805"/>
              <a:chExt cx="2812883" cy="3105909"/>
            </a:xfrm>
          </p:grpSpPr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C2CD71E4-CEFC-0D4F-8074-2A03874DEB67}"/>
                  </a:ext>
                </a:extLst>
              </p:cNvPr>
              <p:cNvGrpSpPr/>
              <p:nvPr/>
            </p:nvGrpSpPr>
            <p:grpSpPr>
              <a:xfrm>
                <a:off x="4269051" y="2058306"/>
                <a:ext cx="1605684" cy="1986303"/>
                <a:chOff x="-672193" y="1375754"/>
                <a:chExt cx="2299621" cy="3298407"/>
              </a:xfrm>
            </p:grpSpPr>
            <p:pic>
              <p:nvPicPr>
                <p:cNvPr id="37" name="Bild 21">
                  <a:extLst>
                    <a:ext uri="{FF2B5EF4-FFF2-40B4-BE49-F238E27FC236}">
                      <a16:creationId xmlns:a16="http://schemas.microsoft.com/office/drawing/2014/main" id="{2E9D81ED-9009-6949-8D38-7A81834D2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72193" y="2585770"/>
                  <a:ext cx="495300" cy="495300"/>
                </a:xfrm>
                <a:prstGeom prst="rect">
                  <a:avLst/>
                </a:prstGeom>
              </p:spPr>
            </p:pic>
            <p:pic>
              <p:nvPicPr>
                <p:cNvPr id="38" name="Bild 24">
                  <a:extLst>
                    <a:ext uri="{FF2B5EF4-FFF2-40B4-BE49-F238E27FC236}">
                      <a16:creationId xmlns:a16="http://schemas.microsoft.com/office/drawing/2014/main" id="{D2AC1845-65D1-B04F-9603-C2FE8DBBDD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184" t="21342" r="7224" b="22159"/>
                <a:stretch/>
              </p:blipFill>
              <p:spPr>
                <a:xfrm>
                  <a:off x="1010712" y="2194813"/>
                  <a:ext cx="558765" cy="504373"/>
                </a:xfrm>
                <a:prstGeom prst="rect">
                  <a:avLst/>
                </a:prstGeom>
              </p:spPr>
            </p:pic>
            <p:cxnSp>
              <p:nvCxnSpPr>
                <p:cNvPr id="39" name="Gerade Verbindung mit Pfeil 38">
                  <a:extLst>
                    <a:ext uri="{FF2B5EF4-FFF2-40B4-BE49-F238E27FC236}">
                      <a16:creationId xmlns:a16="http://schemas.microsoft.com/office/drawing/2014/main" id="{3C171666-0B00-214E-9872-0D4EF340D33C}"/>
                    </a:ext>
                  </a:extLst>
                </p:cNvPr>
                <p:cNvCxnSpPr/>
                <p:nvPr/>
              </p:nvCxnSpPr>
              <p:spPr>
                <a:xfrm flipV="1">
                  <a:off x="-133740" y="2585771"/>
                  <a:ext cx="1181412" cy="313862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 Verbindung mit Pfeil 40">
                  <a:extLst>
                    <a:ext uri="{FF2B5EF4-FFF2-40B4-BE49-F238E27FC236}">
                      <a16:creationId xmlns:a16="http://schemas.microsoft.com/office/drawing/2014/main" id="{4B158FB4-6D20-4C48-9E1D-D6B6DA071B64}"/>
                    </a:ext>
                  </a:extLst>
                </p:cNvPr>
                <p:cNvCxnSpPr/>
                <p:nvPr/>
              </p:nvCxnSpPr>
              <p:spPr>
                <a:xfrm>
                  <a:off x="-345804" y="3156787"/>
                  <a:ext cx="1315833" cy="94832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 Verbindung mit Pfeil 41">
                  <a:extLst>
                    <a:ext uri="{FF2B5EF4-FFF2-40B4-BE49-F238E27FC236}">
                      <a16:creationId xmlns:a16="http://schemas.microsoft.com/office/drawing/2014/main" id="{7A9E45A8-5C0D-6649-801F-66685EE37DD2}"/>
                    </a:ext>
                  </a:extLst>
                </p:cNvPr>
                <p:cNvCxnSpPr/>
                <p:nvPr/>
              </p:nvCxnSpPr>
              <p:spPr>
                <a:xfrm>
                  <a:off x="-308994" y="1375754"/>
                  <a:ext cx="1424763" cy="95286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Gerade Verbindung mit Pfeil 43">
                  <a:extLst>
                    <a:ext uri="{FF2B5EF4-FFF2-40B4-BE49-F238E27FC236}">
                      <a16:creationId xmlns:a16="http://schemas.microsoft.com/office/drawing/2014/main" id="{EB2D0A5C-D93D-F14F-A520-6041C3C19869}"/>
                    </a:ext>
                  </a:extLst>
                </p:cNvPr>
                <p:cNvCxnSpPr/>
                <p:nvPr/>
              </p:nvCxnSpPr>
              <p:spPr>
                <a:xfrm flipH="1" flipV="1">
                  <a:off x="-505780" y="1430531"/>
                  <a:ext cx="99490" cy="130764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Gerade Verbindung mit Pfeil 44">
                  <a:extLst>
                    <a:ext uri="{FF2B5EF4-FFF2-40B4-BE49-F238E27FC236}">
                      <a16:creationId xmlns:a16="http://schemas.microsoft.com/office/drawing/2014/main" id="{AF9FDEF8-4905-2C40-A177-5D0FD4808408}"/>
                    </a:ext>
                  </a:extLst>
                </p:cNvPr>
                <p:cNvCxnSpPr/>
                <p:nvPr/>
              </p:nvCxnSpPr>
              <p:spPr>
                <a:xfrm flipH="1">
                  <a:off x="1254446" y="2742702"/>
                  <a:ext cx="121941" cy="1226932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7" name="Bild 94">
                  <a:extLst>
                    <a:ext uri="{FF2B5EF4-FFF2-40B4-BE49-F238E27FC236}">
                      <a16:creationId xmlns:a16="http://schemas.microsoft.com/office/drawing/2014/main" id="{36714209-8BB9-F441-8AE9-52FF89CC21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52" t="14101" r="21386" b="3306"/>
                <a:stretch/>
              </p:blipFill>
              <p:spPr>
                <a:xfrm>
                  <a:off x="1036405" y="4000495"/>
                  <a:ext cx="591023" cy="673666"/>
                </a:xfrm>
                <a:prstGeom prst="rect">
                  <a:avLst/>
                </a:prstGeom>
              </p:spPr>
            </p:pic>
          </p:grpSp>
          <p:sp>
            <p:nvSpPr>
              <p:cNvPr id="48" name="Bogen 47">
                <a:extLst>
                  <a:ext uri="{FF2B5EF4-FFF2-40B4-BE49-F238E27FC236}">
                    <a16:creationId xmlns:a16="http://schemas.microsoft.com/office/drawing/2014/main" id="{C0F0438C-76F6-4642-9B40-A3CFD2B89C96}"/>
                  </a:ext>
                </a:extLst>
              </p:cNvPr>
              <p:cNvSpPr/>
              <p:nvPr/>
            </p:nvSpPr>
            <p:spPr>
              <a:xfrm rot="9670862">
                <a:off x="3778509" y="1831805"/>
                <a:ext cx="2812883" cy="3105909"/>
              </a:xfrm>
              <a:prstGeom prst="arc">
                <a:avLst>
                  <a:gd name="adj1" fmla="val 20354143"/>
                  <a:gd name="adj2" fmla="val 11085084"/>
                </a:avLst>
              </a:prstGeom>
              <a:solidFill>
                <a:srgbClr val="6BE277">
                  <a:alpha val="41176"/>
                </a:srgbClr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50" name="Freihandform 49">
              <a:extLst>
                <a:ext uri="{FF2B5EF4-FFF2-40B4-BE49-F238E27FC236}">
                  <a16:creationId xmlns:a16="http://schemas.microsoft.com/office/drawing/2014/main" id="{6E43ACBA-A7B7-0043-84F9-962F76022488}"/>
                </a:ext>
              </a:extLst>
            </p:cNvPr>
            <p:cNvSpPr/>
            <p:nvPr/>
          </p:nvSpPr>
          <p:spPr>
            <a:xfrm rot="10800000">
              <a:off x="4346877" y="2151934"/>
              <a:ext cx="1666445" cy="754419"/>
            </a:xfrm>
            <a:custGeom>
              <a:avLst/>
              <a:gdLst>
                <a:gd name="connsiteX0" fmla="*/ 0 w 9410700"/>
                <a:gd name="connsiteY0" fmla="*/ 3899004 h 3899004"/>
                <a:gd name="connsiteX1" fmla="*/ 1651000 w 9410700"/>
                <a:gd name="connsiteY1" fmla="*/ 3048104 h 3899004"/>
                <a:gd name="connsiteX2" fmla="*/ 4114800 w 9410700"/>
                <a:gd name="connsiteY2" fmla="*/ 1524104 h 3899004"/>
                <a:gd name="connsiteX3" fmla="*/ 8509000 w 9410700"/>
                <a:gd name="connsiteY3" fmla="*/ 241404 h 3899004"/>
                <a:gd name="connsiteX4" fmla="*/ 9410700 w 9410700"/>
                <a:gd name="connsiteY4" fmla="*/ 104 h 3899004"/>
                <a:gd name="connsiteX0" fmla="*/ 0 w 10642600"/>
                <a:gd name="connsiteY0" fmla="*/ 4407004 h 4407004"/>
                <a:gd name="connsiteX1" fmla="*/ 2882900 w 10642600"/>
                <a:gd name="connsiteY1" fmla="*/ 3048104 h 4407004"/>
                <a:gd name="connsiteX2" fmla="*/ 5346700 w 10642600"/>
                <a:gd name="connsiteY2" fmla="*/ 1524104 h 4407004"/>
                <a:gd name="connsiteX3" fmla="*/ 9740900 w 10642600"/>
                <a:gd name="connsiteY3" fmla="*/ 241404 h 4407004"/>
                <a:gd name="connsiteX4" fmla="*/ 10642600 w 10642600"/>
                <a:gd name="connsiteY4" fmla="*/ 104 h 4407004"/>
                <a:gd name="connsiteX0" fmla="*/ 0 w 10053984"/>
                <a:gd name="connsiteY0" fmla="*/ 4256491 h 4256491"/>
                <a:gd name="connsiteX1" fmla="*/ 2882900 w 10053984"/>
                <a:gd name="connsiteY1" fmla="*/ 2897591 h 4256491"/>
                <a:gd name="connsiteX2" fmla="*/ 5346700 w 10053984"/>
                <a:gd name="connsiteY2" fmla="*/ 1373591 h 4256491"/>
                <a:gd name="connsiteX3" fmla="*/ 9740900 w 10053984"/>
                <a:gd name="connsiteY3" fmla="*/ 90891 h 4256491"/>
                <a:gd name="connsiteX4" fmla="*/ 9702800 w 10053984"/>
                <a:gd name="connsiteY4" fmla="*/ 103591 h 4256491"/>
                <a:gd name="connsiteX0" fmla="*/ 0 w 8571173"/>
                <a:gd name="connsiteY0" fmla="*/ 3601582 h 3601582"/>
                <a:gd name="connsiteX1" fmla="*/ 1400089 w 8571173"/>
                <a:gd name="connsiteY1" fmla="*/ 2897591 h 3601582"/>
                <a:gd name="connsiteX2" fmla="*/ 3863889 w 8571173"/>
                <a:gd name="connsiteY2" fmla="*/ 1373591 h 3601582"/>
                <a:gd name="connsiteX3" fmla="*/ 8258089 w 8571173"/>
                <a:gd name="connsiteY3" fmla="*/ 90891 h 3601582"/>
                <a:gd name="connsiteX4" fmla="*/ 8219989 w 8571173"/>
                <a:gd name="connsiteY4" fmla="*/ 103591 h 3601582"/>
                <a:gd name="connsiteX0" fmla="*/ 0 w 8225183"/>
                <a:gd name="connsiteY0" fmla="*/ 3440945 h 3440945"/>
                <a:gd name="connsiteX1" fmla="*/ 1054099 w 8225183"/>
                <a:gd name="connsiteY1" fmla="*/ 2897591 h 3440945"/>
                <a:gd name="connsiteX2" fmla="*/ 3517899 w 8225183"/>
                <a:gd name="connsiteY2" fmla="*/ 1373591 h 3440945"/>
                <a:gd name="connsiteX3" fmla="*/ 7912099 w 8225183"/>
                <a:gd name="connsiteY3" fmla="*/ 90891 h 3440945"/>
                <a:gd name="connsiteX4" fmla="*/ 7873999 w 8225183"/>
                <a:gd name="connsiteY4" fmla="*/ 103591 h 3440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5183" h="3440945">
                  <a:moveTo>
                    <a:pt x="0" y="3440945"/>
                  </a:moveTo>
                  <a:cubicBezTo>
                    <a:pt x="482600" y="3213403"/>
                    <a:pt x="467783" y="3242150"/>
                    <a:pt x="1054099" y="2897591"/>
                  </a:cubicBezTo>
                  <a:cubicBezTo>
                    <a:pt x="1640416" y="2553032"/>
                    <a:pt x="2374899" y="1841374"/>
                    <a:pt x="3517899" y="1373591"/>
                  </a:cubicBezTo>
                  <a:cubicBezTo>
                    <a:pt x="4660899" y="905808"/>
                    <a:pt x="7186082" y="302558"/>
                    <a:pt x="7912099" y="90891"/>
                  </a:cubicBezTo>
                  <a:cubicBezTo>
                    <a:pt x="8638116" y="-120776"/>
                    <a:pt x="7873999" y="103591"/>
                    <a:pt x="7873999" y="103591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Grafik 3" descr="Auto">
              <a:extLst>
                <a:ext uri="{FF2B5EF4-FFF2-40B4-BE49-F238E27FC236}">
                  <a16:creationId xmlns:a16="http://schemas.microsoft.com/office/drawing/2014/main" id="{C02C2BC7-782F-4B49-8676-E9E876BF5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19907" y="1233436"/>
              <a:ext cx="914400" cy="914400"/>
            </a:xfrm>
            <a:prstGeom prst="rect">
              <a:avLst/>
            </a:prstGeom>
          </p:spPr>
        </p:pic>
        <p:pic>
          <p:nvPicPr>
            <p:cNvPr id="6" name="Grafik 5" descr="Auto">
              <a:extLst>
                <a:ext uri="{FF2B5EF4-FFF2-40B4-BE49-F238E27FC236}">
                  <a16:creationId xmlns:a16="http://schemas.microsoft.com/office/drawing/2014/main" id="{A4DC110F-04C8-DE48-B829-2F1DD4594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22899" y="1108765"/>
              <a:ext cx="914400" cy="914400"/>
            </a:xfrm>
            <a:prstGeom prst="rect">
              <a:avLst/>
            </a:prstGeom>
          </p:spPr>
        </p:pic>
        <p:pic>
          <p:nvPicPr>
            <p:cNvPr id="8" name="Grafik 7" descr="Taxi">
              <a:extLst>
                <a:ext uri="{FF2B5EF4-FFF2-40B4-BE49-F238E27FC236}">
                  <a16:creationId xmlns:a16="http://schemas.microsoft.com/office/drawing/2014/main" id="{BDD7E9C2-9E67-124D-90C4-2AA65056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06471" y="4106729"/>
              <a:ext cx="914400" cy="914400"/>
            </a:xfrm>
            <a:prstGeom prst="rect">
              <a:avLst/>
            </a:prstGeom>
          </p:spPr>
        </p:pic>
        <p:pic>
          <p:nvPicPr>
            <p:cNvPr id="10" name="Grafik 9" descr="Bus">
              <a:extLst>
                <a:ext uri="{FF2B5EF4-FFF2-40B4-BE49-F238E27FC236}">
                  <a16:creationId xmlns:a16="http://schemas.microsoft.com/office/drawing/2014/main" id="{5F81F424-390C-4E4A-8361-62C51AD30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97969" y="5099728"/>
              <a:ext cx="914400" cy="914400"/>
            </a:xfrm>
            <a:prstGeom prst="rect">
              <a:avLst/>
            </a:prstGeom>
          </p:spPr>
        </p:pic>
        <p:pic>
          <p:nvPicPr>
            <p:cNvPr id="19" name="Grafik 18" descr="Rad">
              <a:extLst>
                <a:ext uri="{FF2B5EF4-FFF2-40B4-BE49-F238E27FC236}">
                  <a16:creationId xmlns:a16="http://schemas.microsoft.com/office/drawing/2014/main" id="{BFCB880E-25F5-6449-9D52-2FBAB8796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42590" y="901053"/>
              <a:ext cx="1989085" cy="1989085"/>
            </a:xfrm>
            <a:prstGeom prst="rect">
              <a:avLst/>
            </a:prstGeom>
          </p:spPr>
        </p:pic>
        <p:pic>
          <p:nvPicPr>
            <p:cNvPr id="21" name="Grafik 20" descr="Bus">
              <a:extLst>
                <a:ext uri="{FF2B5EF4-FFF2-40B4-BE49-F238E27FC236}">
                  <a16:creationId xmlns:a16="http://schemas.microsoft.com/office/drawing/2014/main" id="{309C36F6-5339-AD4C-8660-8D705B0B6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98421" y="2753746"/>
              <a:ext cx="914400" cy="91440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0ECF470B-873D-0447-82A5-0EFF02CBE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045016" y="5111133"/>
              <a:ext cx="1773317" cy="876227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86E18FFE-6591-AF41-880F-36C013678000}"/>
                </a:ext>
              </a:extLst>
            </p:cNvPr>
            <p:cNvSpPr txBox="1"/>
            <p:nvPr/>
          </p:nvSpPr>
          <p:spPr>
            <a:xfrm>
              <a:off x="6719907" y="1114566"/>
              <a:ext cx="20749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err="1"/>
                <a:t>shared</a:t>
              </a:r>
              <a:endParaRPr lang="de-DE" b="1" dirty="0"/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AF9C8260-9794-4946-A483-4233093722ED}"/>
                </a:ext>
              </a:extLst>
            </p:cNvPr>
            <p:cNvSpPr txBox="1"/>
            <p:nvPr/>
          </p:nvSpPr>
          <p:spPr>
            <a:xfrm>
              <a:off x="5915601" y="5030477"/>
              <a:ext cx="20749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Shuttle</a:t>
              </a: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E3B15B61-6031-6D41-8FF2-D61D86D98C3B}"/>
                </a:ext>
              </a:extLst>
            </p:cNvPr>
            <p:cNvSpPr txBox="1"/>
            <p:nvPr/>
          </p:nvSpPr>
          <p:spPr>
            <a:xfrm>
              <a:off x="7775367" y="2601346"/>
              <a:ext cx="20749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Bürgerbus</a:t>
              </a:r>
            </a:p>
          </p:txBody>
        </p:sp>
        <p:pic>
          <p:nvPicPr>
            <p:cNvPr id="61" name="Grafik 60" descr="Rad">
              <a:extLst>
                <a:ext uri="{FF2B5EF4-FFF2-40B4-BE49-F238E27FC236}">
                  <a16:creationId xmlns:a16="http://schemas.microsoft.com/office/drawing/2014/main" id="{A6444643-C3D3-FD47-A4B4-C3F55D1FA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844172" y="3104958"/>
              <a:ext cx="1989085" cy="1989085"/>
            </a:xfrm>
            <a:prstGeom prst="rect">
              <a:avLst/>
            </a:prstGeom>
          </p:spPr>
        </p:pic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DD321A7A-55A6-2345-BDA4-91F8BF6C6886}"/>
                </a:ext>
              </a:extLst>
            </p:cNvPr>
            <p:cNvSpPr txBox="1"/>
            <p:nvPr/>
          </p:nvSpPr>
          <p:spPr>
            <a:xfrm>
              <a:off x="1651674" y="3361115"/>
              <a:ext cx="20749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err="1"/>
                <a:t>shared</a:t>
              </a:r>
              <a:endParaRPr lang="de-DE" b="1" dirty="0"/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863BD172-92B6-8848-8EDA-8D1F3D56F656}"/>
                </a:ext>
              </a:extLst>
            </p:cNvPr>
            <p:cNvSpPr txBox="1"/>
            <p:nvPr/>
          </p:nvSpPr>
          <p:spPr>
            <a:xfrm>
              <a:off x="7365829" y="2049008"/>
              <a:ext cx="20749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Beispiel</a:t>
              </a:r>
            </a:p>
          </p:txBody>
        </p:sp>
      </p:grpSp>
      <p:sp>
        <p:nvSpPr>
          <p:cNvPr id="63" name="Abgerundetes Rechteck 62">
            <a:extLst>
              <a:ext uri="{FF2B5EF4-FFF2-40B4-BE49-F238E27FC236}">
                <a16:creationId xmlns:a16="http://schemas.microsoft.com/office/drawing/2014/main" id="{56F44335-C4E0-3E41-90D9-738C4764DDF2}"/>
              </a:ext>
            </a:extLst>
          </p:cNvPr>
          <p:cNvSpPr/>
          <p:nvPr/>
        </p:nvSpPr>
        <p:spPr>
          <a:xfrm>
            <a:off x="8077448" y="645562"/>
            <a:ext cx="3672983" cy="1761453"/>
          </a:xfrm>
          <a:prstGeom prst="roundRect">
            <a:avLst/>
          </a:prstGeom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Private Lösungen und Initiativen werden gefördert 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und durch on demand Dienste ergänzt!</a:t>
            </a:r>
          </a:p>
        </p:txBody>
      </p:sp>
      <p:sp>
        <p:nvSpPr>
          <p:cNvPr id="65" name="Abgerundetes Rechteck 64">
            <a:extLst>
              <a:ext uri="{FF2B5EF4-FFF2-40B4-BE49-F238E27FC236}">
                <a16:creationId xmlns:a16="http://schemas.microsoft.com/office/drawing/2014/main" id="{5676D009-9023-5346-9C4D-100AB57FA65C}"/>
              </a:ext>
            </a:extLst>
          </p:cNvPr>
          <p:cNvSpPr/>
          <p:nvPr/>
        </p:nvSpPr>
        <p:spPr>
          <a:xfrm>
            <a:off x="8082364" y="2803740"/>
            <a:ext cx="3672983" cy="855781"/>
          </a:xfrm>
          <a:prstGeom prst="roundRect">
            <a:avLst/>
          </a:prstGeom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Individuelle Kombination 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der Dienste</a:t>
            </a:r>
          </a:p>
        </p:txBody>
      </p:sp>
      <p:sp>
        <p:nvSpPr>
          <p:cNvPr id="66" name="Abgerundetes Rechteck 65">
            <a:extLst>
              <a:ext uri="{FF2B5EF4-FFF2-40B4-BE49-F238E27FC236}">
                <a16:creationId xmlns:a16="http://schemas.microsoft.com/office/drawing/2014/main" id="{5E576966-DC59-034B-9D3B-A6ADCB245188}"/>
              </a:ext>
            </a:extLst>
          </p:cNvPr>
          <p:cNvSpPr/>
          <p:nvPr/>
        </p:nvSpPr>
        <p:spPr>
          <a:xfrm>
            <a:off x="8077449" y="3977988"/>
            <a:ext cx="3672983" cy="855781"/>
          </a:xfrm>
          <a:prstGeom prst="roundRect">
            <a:avLst/>
          </a:prstGeom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Viele Dienstleister</a:t>
            </a:r>
          </a:p>
          <a:p>
            <a:pPr algn="ctr"/>
            <a:r>
              <a:rPr lang="de-DE" dirty="0" err="1">
                <a:solidFill>
                  <a:schemeClr val="bg1"/>
                </a:solidFill>
              </a:rPr>
              <a:t>one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face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customer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7" name="Abgerundetes Rechteck 66">
            <a:extLst>
              <a:ext uri="{FF2B5EF4-FFF2-40B4-BE49-F238E27FC236}">
                <a16:creationId xmlns:a16="http://schemas.microsoft.com/office/drawing/2014/main" id="{DA467C91-7C53-004A-8752-089E7D354664}"/>
              </a:ext>
            </a:extLst>
          </p:cNvPr>
          <p:cNvSpPr/>
          <p:nvPr/>
        </p:nvSpPr>
        <p:spPr>
          <a:xfrm>
            <a:off x="8077449" y="5191301"/>
            <a:ext cx="3672983" cy="855781"/>
          </a:xfrm>
          <a:prstGeom prst="roundRect">
            <a:avLst/>
          </a:prstGeom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eine Plattform für Organisation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eine Kunden-App</a:t>
            </a:r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5B1641C9-F73A-5644-B8B3-9E608FB49DD2}"/>
              </a:ext>
            </a:extLst>
          </p:cNvPr>
          <p:cNvSpPr/>
          <p:nvPr/>
        </p:nvSpPr>
        <p:spPr>
          <a:xfrm>
            <a:off x="0" y="2459000"/>
            <a:ext cx="7641771" cy="2786743"/>
          </a:xfrm>
          <a:custGeom>
            <a:avLst/>
            <a:gdLst>
              <a:gd name="connsiteX0" fmla="*/ 65314 w 7641771"/>
              <a:gd name="connsiteY0" fmla="*/ 2024743 h 2786743"/>
              <a:gd name="connsiteX1" fmla="*/ 65314 w 7641771"/>
              <a:gd name="connsiteY1" fmla="*/ 2024743 h 2786743"/>
              <a:gd name="connsiteX2" fmla="*/ 87085 w 7641771"/>
              <a:gd name="connsiteY2" fmla="*/ 1153885 h 2786743"/>
              <a:gd name="connsiteX3" fmla="*/ 130628 w 7641771"/>
              <a:gd name="connsiteY3" fmla="*/ 1023257 h 2786743"/>
              <a:gd name="connsiteX4" fmla="*/ 174171 w 7641771"/>
              <a:gd name="connsiteY4" fmla="*/ 827314 h 2786743"/>
              <a:gd name="connsiteX5" fmla="*/ 261257 w 7641771"/>
              <a:gd name="connsiteY5" fmla="*/ 718457 h 2786743"/>
              <a:gd name="connsiteX6" fmla="*/ 348343 w 7641771"/>
              <a:gd name="connsiteY6" fmla="*/ 587828 h 2786743"/>
              <a:gd name="connsiteX7" fmla="*/ 522514 w 7641771"/>
              <a:gd name="connsiteY7" fmla="*/ 522514 h 2786743"/>
              <a:gd name="connsiteX8" fmla="*/ 718457 w 7641771"/>
              <a:gd name="connsiteY8" fmla="*/ 478971 h 2786743"/>
              <a:gd name="connsiteX9" fmla="*/ 2460171 w 7641771"/>
              <a:gd name="connsiteY9" fmla="*/ 566057 h 2786743"/>
              <a:gd name="connsiteX10" fmla="*/ 2612571 w 7641771"/>
              <a:gd name="connsiteY10" fmla="*/ 587828 h 2786743"/>
              <a:gd name="connsiteX11" fmla="*/ 2808514 w 7641771"/>
              <a:gd name="connsiteY11" fmla="*/ 653143 h 2786743"/>
              <a:gd name="connsiteX12" fmla="*/ 2895600 w 7641771"/>
              <a:gd name="connsiteY12" fmla="*/ 674914 h 2786743"/>
              <a:gd name="connsiteX13" fmla="*/ 3091543 w 7641771"/>
              <a:gd name="connsiteY13" fmla="*/ 740228 h 2786743"/>
              <a:gd name="connsiteX14" fmla="*/ 3810000 w 7641771"/>
              <a:gd name="connsiteY14" fmla="*/ 718457 h 2786743"/>
              <a:gd name="connsiteX15" fmla="*/ 3962400 w 7641771"/>
              <a:gd name="connsiteY15" fmla="*/ 696685 h 2786743"/>
              <a:gd name="connsiteX16" fmla="*/ 4463143 w 7641771"/>
              <a:gd name="connsiteY16" fmla="*/ 566057 h 2786743"/>
              <a:gd name="connsiteX17" fmla="*/ 4615543 w 7641771"/>
              <a:gd name="connsiteY17" fmla="*/ 522514 h 2786743"/>
              <a:gd name="connsiteX18" fmla="*/ 4963885 w 7641771"/>
              <a:gd name="connsiteY18" fmla="*/ 413657 h 2786743"/>
              <a:gd name="connsiteX19" fmla="*/ 5159828 w 7641771"/>
              <a:gd name="connsiteY19" fmla="*/ 326571 h 2786743"/>
              <a:gd name="connsiteX20" fmla="*/ 5442857 w 7641771"/>
              <a:gd name="connsiteY20" fmla="*/ 217714 h 2786743"/>
              <a:gd name="connsiteX21" fmla="*/ 5682343 w 7641771"/>
              <a:gd name="connsiteY21" fmla="*/ 108857 h 2786743"/>
              <a:gd name="connsiteX22" fmla="*/ 5878285 w 7641771"/>
              <a:gd name="connsiteY22" fmla="*/ 21771 h 2786743"/>
              <a:gd name="connsiteX23" fmla="*/ 5987143 w 7641771"/>
              <a:gd name="connsiteY23" fmla="*/ 0 h 2786743"/>
              <a:gd name="connsiteX24" fmla="*/ 7075714 w 7641771"/>
              <a:gd name="connsiteY24" fmla="*/ 21771 h 2786743"/>
              <a:gd name="connsiteX25" fmla="*/ 7228114 w 7641771"/>
              <a:gd name="connsiteY25" fmla="*/ 65314 h 2786743"/>
              <a:gd name="connsiteX26" fmla="*/ 7402285 w 7641771"/>
              <a:gd name="connsiteY26" fmla="*/ 130628 h 2786743"/>
              <a:gd name="connsiteX27" fmla="*/ 7445828 w 7641771"/>
              <a:gd name="connsiteY27" fmla="*/ 195943 h 2786743"/>
              <a:gd name="connsiteX28" fmla="*/ 7576457 w 7641771"/>
              <a:gd name="connsiteY28" fmla="*/ 478971 h 2786743"/>
              <a:gd name="connsiteX29" fmla="*/ 7641771 w 7641771"/>
              <a:gd name="connsiteY29" fmla="*/ 718457 h 2786743"/>
              <a:gd name="connsiteX30" fmla="*/ 7620000 w 7641771"/>
              <a:gd name="connsiteY30" fmla="*/ 936171 h 2786743"/>
              <a:gd name="connsiteX31" fmla="*/ 7598228 w 7641771"/>
              <a:gd name="connsiteY31" fmla="*/ 1001485 h 2786743"/>
              <a:gd name="connsiteX32" fmla="*/ 7532914 w 7641771"/>
              <a:gd name="connsiteY32" fmla="*/ 1219200 h 2786743"/>
              <a:gd name="connsiteX33" fmla="*/ 7489371 w 7641771"/>
              <a:gd name="connsiteY33" fmla="*/ 1284514 h 2786743"/>
              <a:gd name="connsiteX34" fmla="*/ 7467600 w 7641771"/>
              <a:gd name="connsiteY34" fmla="*/ 1371600 h 2786743"/>
              <a:gd name="connsiteX35" fmla="*/ 7445828 w 7641771"/>
              <a:gd name="connsiteY35" fmla="*/ 1436914 h 2786743"/>
              <a:gd name="connsiteX36" fmla="*/ 7402285 w 7641771"/>
              <a:gd name="connsiteY36" fmla="*/ 1611085 h 2786743"/>
              <a:gd name="connsiteX37" fmla="*/ 7358743 w 7641771"/>
              <a:gd name="connsiteY37" fmla="*/ 1698171 h 2786743"/>
              <a:gd name="connsiteX38" fmla="*/ 7315200 w 7641771"/>
              <a:gd name="connsiteY38" fmla="*/ 1828800 h 2786743"/>
              <a:gd name="connsiteX39" fmla="*/ 7293428 w 7641771"/>
              <a:gd name="connsiteY39" fmla="*/ 1915885 h 2786743"/>
              <a:gd name="connsiteX40" fmla="*/ 7249885 w 7641771"/>
              <a:gd name="connsiteY40" fmla="*/ 1981200 h 2786743"/>
              <a:gd name="connsiteX41" fmla="*/ 7228114 w 7641771"/>
              <a:gd name="connsiteY41" fmla="*/ 2111828 h 2786743"/>
              <a:gd name="connsiteX42" fmla="*/ 7162800 w 7641771"/>
              <a:gd name="connsiteY42" fmla="*/ 2198914 h 2786743"/>
              <a:gd name="connsiteX43" fmla="*/ 7119257 w 7641771"/>
              <a:gd name="connsiteY43" fmla="*/ 2286000 h 2786743"/>
              <a:gd name="connsiteX44" fmla="*/ 7075714 w 7641771"/>
              <a:gd name="connsiteY44" fmla="*/ 2394857 h 2786743"/>
              <a:gd name="connsiteX45" fmla="*/ 7053943 w 7641771"/>
              <a:gd name="connsiteY45" fmla="*/ 2460171 h 2786743"/>
              <a:gd name="connsiteX46" fmla="*/ 6945085 w 7641771"/>
              <a:gd name="connsiteY46" fmla="*/ 2547257 h 2786743"/>
              <a:gd name="connsiteX47" fmla="*/ 6901543 w 7641771"/>
              <a:gd name="connsiteY47" fmla="*/ 2612571 h 2786743"/>
              <a:gd name="connsiteX48" fmla="*/ 6814457 w 7641771"/>
              <a:gd name="connsiteY48" fmla="*/ 2677885 h 2786743"/>
              <a:gd name="connsiteX49" fmla="*/ 6531428 w 7641771"/>
              <a:gd name="connsiteY49" fmla="*/ 2786743 h 2786743"/>
              <a:gd name="connsiteX50" fmla="*/ 5943600 w 7641771"/>
              <a:gd name="connsiteY50" fmla="*/ 2634343 h 2786743"/>
              <a:gd name="connsiteX51" fmla="*/ 5856514 w 7641771"/>
              <a:gd name="connsiteY51" fmla="*/ 2590800 h 2786743"/>
              <a:gd name="connsiteX52" fmla="*/ 5725885 w 7641771"/>
              <a:gd name="connsiteY52" fmla="*/ 2547257 h 2786743"/>
              <a:gd name="connsiteX53" fmla="*/ 5660571 w 7641771"/>
              <a:gd name="connsiteY53" fmla="*/ 2525485 h 2786743"/>
              <a:gd name="connsiteX54" fmla="*/ 5595257 w 7641771"/>
              <a:gd name="connsiteY54" fmla="*/ 2503714 h 2786743"/>
              <a:gd name="connsiteX55" fmla="*/ 5486400 w 7641771"/>
              <a:gd name="connsiteY55" fmla="*/ 2438400 h 2786743"/>
              <a:gd name="connsiteX56" fmla="*/ 5421085 w 7641771"/>
              <a:gd name="connsiteY56" fmla="*/ 2416628 h 2786743"/>
              <a:gd name="connsiteX57" fmla="*/ 5355771 w 7641771"/>
              <a:gd name="connsiteY57" fmla="*/ 2373085 h 2786743"/>
              <a:gd name="connsiteX58" fmla="*/ 5268685 w 7641771"/>
              <a:gd name="connsiteY58" fmla="*/ 2329543 h 2786743"/>
              <a:gd name="connsiteX59" fmla="*/ 5181600 w 7641771"/>
              <a:gd name="connsiteY59" fmla="*/ 2264228 h 2786743"/>
              <a:gd name="connsiteX60" fmla="*/ 5094514 w 7641771"/>
              <a:gd name="connsiteY60" fmla="*/ 2220685 h 2786743"/>
              <a:gd name="connsiteX61" fmla="*/ 4985657 w 7641771"/>
              <a:gd name="connsiteY61" fmla="*/ 2155371 h 2786743"/>
              <a:gd name="connsiteX62" fmla="*/ 4920343 w 7641771"/>
              <a:gd name="connsiteY62" fmla="*/ 2133600 h 2786743"/>
              <a:gd name="connsiteX63" fmla="*/ 4833257 w 7641771"/>
              <a:gd name="connsiteY63" fmla="*/ 2090057 h 2786743"/>
              <a:gd name="connsiteX64" fmla="*/ 4724400 w 7641771"/>
              <a:gd name="connsiteY64" fmla="*/ 2046514 h 2786743"/>
              <a:gd name="connsiteX65" fmla="*/ 4659085 w 7641771"/>
              <a:gd name="connsiteY65" fmla="*/ 2002971 h 2786743"/>
              <a:gd name="connsiteX66" fmla="*/ 4550228 w 7641771"/>
              <a:gd name="connsiteY66" fmla="*/ 1981200 h 2786743"/>
              <a:gd name="connsiteX67" fmla="*/ 4310743 w 7641771"/>
              <a:gd name="connsiteY67" fmla="*/ 1894114 h 2786743"/>
              <a:gd name="connsiteX68" fmla="*/ 4201885 w 7641771"/>
              <a:gd name="connsiteY68" fmla="*/ 1872343 h 2786743"/>
              <a:gd name="connsiteX69" fmla="*/ 4136571 w 7641771"/>
              <a:gd name="connsiteY69" fmla="*/ 1850571 h 2786743"/>
              <a:gd name="connsiteX70" fmla="*/ 4005943 w 7641771"/>
              <a:gd name="connsiteY70" fmla="*/ 1828800 h 2786743"/>
              <a:gd name="connsiteX71" fmla="*/ 3918857 w 7641771"/>
              <a:gd name="connsiteY71" fmla="*/ 1807028 h 2786743"/>
              <a:gd name="connsiteX72" fmla="*/ 3722914 w 7641771"/>
              <a:gd name="connsiteY72" fmla="*/ 1785257 h 2786743"/>
              <a:gd name="connsiteX73" fmla="*/ 3091543 w 7641771"/>
              <a:gd name="connsiteY73" fmla="*/ 1807028 h 2786743"/>
              <a:gd name="connsiteX74" fmla="*/ 3004457 w 7641771"/>
              <a:gd name="connsiteY74" fmla="*/ 1828800 h 2786743"/>
              <a:gd name="connsiteX75" fmla="*/ 2895600 w 7641771"/>
              <a:gd name="connsiteY75" fmla="*/ 1850571 h 2786743"/>
              <a:gd name="connsiteX76" fmla="*/ 2830285 w 7641771"/>
              <a:gd name="connsiteY76" fmla="*/ 1894114 h 2786743"/>
              <a:gd name="connsiteX77" fmla="*/ 2656114 w 7641771"/>
              <a:gd name="connsiteY77" fmla="*/ 1981200 h 2786743"/>
              <a:gd name="connsiteX78" fmla="*/ 2547257 w 7641771"/>
              <a:gd name="connsiteY78" fmla="*/ 2046514 h 2786743"/>
              <a:gd name="connsiteX79" fmla="*/ 2481943 w 7641771"/>
              <a:gd name="connsiteY79" fmla="*/ 2090057 h 2786743"/>
              <a:gd name="connsiteX80" fmla="*/ 2416628 w 7641771"/>
              <a:gd name="connsiteY80" fmla="*/ 2111828 h 2786743"/>
              <a:gd name="connsiteX81" fmla="*/ 2329543 w 7641771"/>
              <a:gd name="connsiteY81" fmla="*/ 2177143 h 2786743"/>
              <a:gd name="connsiteX82" fmla="*/ 2264228 w 7641771"/>
              <a:gd name="connsiteY82" fmla="*/ 2198914 h 2786743"/>
              <a:gd name="connsiteX83" fmla="*/ 2177143 w 7641771"/>
              <a:gd name="connsiteY83" fmla="*/ 2264228 h 2786743"/>
              <a:gd name="connsiteX84" fmla="*/ 1937657 w 7641771"/>
              <a:gd name="connsiteY84" fmla="*/ 2373085 h 2786743"/>
              <a:gd name="connsiteX85" fmla="*/ 1872343 w 7641771"/>
              <a:gd name="connsiteY85" fmla="*/ 2416628 h 2786743"/>
              <a:gd name="connsiteX86" fmla="*/ 1654628 w 7641771"/>
              <a:gd name="connsiteY86" fmla="*/ 2481943 h 2786743"/>
              <a:gd name="connsiteX87" fmla="*/ 1436914 w 7641771"/>
              <a:gd name="connsiteY87" fmla="*/ 2503714 h 2786743"/>
              <a:gd name="connsiteX88" fmla="*/ 1306285 w 7641771"/>
              <a:gd name="connsiteY88" fmla="*/ 2525485 h 2786743"/>
              <a:gd name="connsiteX89" fmla="*/ 979714 w 7641771"/>
              <a:gd name="connsiteY89" fmla="*/ 2547257 h 2786743"/>
              <a:gd name="connsiteX90" fmla="*/ 174171 w 7641771"/>
              <a:gd name="connsiteY90" fmla="*/ 2525485 h 2786743"/>
              <a:gd name="connsiteX91" fmla="*/ 87085 w 7641771"/>
              <a:gd name="connsiteY91" fmla="*/ 2438400 h 2786743"/>
              <a:gd name="connsiteX92" fmla="*/ 43543 w 7641771"/>
              <a:gd name="connsiteY92" fmla="*/ 2373085 h 2786743"/>
              <a:gd name="connsiteX93" fmla="*/ 0 w 7641771"/>
              <a:gd name="connsiteY93" fmla="*/ 2242457 h 2786743"/>
              <a:gd name="connsiteX94" fmla="*/ 21771 w 7641771"/>
              <a:gd name="connsiteY94" fmla="*/ 1959428 h 2786743"/>
              <a:gd name="connsiteX95" fmla="*/ 43543 w 7641771"/>
              <a:gd name="connsiteY95" fmla="*/ 1741714 h 2786743"/>
              <a:gd name="connsiteX96" fmla="*/ 43543 w 7641771"/>
              <a:gd name="connsiteY96" fmla="*/ 1741714 h 2786743"/>
              <a:gd name="connsiteX0" fmla="*/ 65314 w 7641771"/>
              <a:gd name="connsiteY0" fmla="*/ 2024743 h 2786743"/>
              <a:gd name="connsiteX1" fmla="*/ 65314 w 7641771"/>
              <a:gd name="connsiteY1" fmla="*/ 2024743 h 2786743"/>
              <a:gd name="connsiteX2" fmla="*/ 87085 w 7641771"/>
              <a:gd name="connsiteY2" fmla="*/ 1153885 h 2786743"/>
              <a:gd name="connsiteX3" fmla="*/ 130628 w 7641771"/>
              <a:gd name="connsiteY3" fmla="*/ 1023257 h 2786743"/>
              <a:gd name="connsiteX4" fmla="*/ 174171 w 7641771"/>
              <a:gd name="connsiteY4" fmla="*/ 827314 h 2786743"/>
              <a:gd name="connsiteX5" fmla="*/ 261257 w 7641771"/>
              <a:gd name="connsiteY5" fmla="*/ 718457 h 2786743"/>
              <a:gd name="connsiteX6" fmla="*/ 348343 w 7641771"/>
              <a:gd name="connsiteY6" fmla="*/ 587828 h 2786743"/>
              <a:gd name="connsiteX7" fmla="*/ 522514 w 7641771"/>
              <a:gd name="connsiteY7" fmla="*/ 522514 h 2786743"/>
              <a:gd name="connsiteX8" fmla="*/ 718457 w 7641771"/>
              <a:gd name="connsiteY8" fmla="*/ 478971 h 2786743"/>
              <a:gd name="connsiteX9" fmla="*/ 2460171 w 7641771"/>
              <a:gd name="connsiteY9" fmla="*/ 566057 h 2786743"/>
              <a:gd name="connsiteX10" fmla="*/ 2612571 w 7641771"/>
              <a:gd name="connsiteY10" fmla="*/ 587828 h 2786743"/>
              <a:gd name="connsiteX11" fmla="*/ 2808514 w 7641771"/>
              <a:gd name="connsiteY11" fmla="*/ 653143 h 2786743"/>
              <a:gd name="connsiteX12" fmla="*/ 2895600 w 7641771"/>
              <a:gd name="connsiteY12" fmla="*/ 674914 h 2786743"/>
              <a:gd name="connsiteX13" fmla="*/ 3091543 w 7641771"/>
              <a:gd name="connsiteY13" fmla="*/ 740228 h 2786743"/>
              <a:gd name="connsiteX14" fmla="*/ 3810000 w 7641771"/>
              <a:gd name="connsiteY14" fmla="*/ 718457 h 2786743"/>
              <a:gd name="connsiteX15" fmla="*/ 3962400 w 7641771"/>
              <a:gd name="connsiteY15" fmla="*/ 696685 h 2786743"/>
              <a:gd name="connsiteX16" fmla="*/ 4463143 w 7641771"/>
              <a:gd name="connsiteY16" fmla="*/ 566057 h 2786743"/>
              <a:gd name="connsiteX17" fmla="*/ 4615543 w 7641771"/>
              <a:gd name="connsiteY17" fmla="*/ 522514 h 2786743"/>
              <a:gd name="connsiteX18" fmla="*/ 4963885 w 7641771"/>
              <a:gd name="connsiteY18" fmla="*/ 413657 h 2786743"/>
              <a:gd name="connsiteX19" fmla="*/ 5159828 w 7641771"/>
              <a:gd name="connsiteY19" fmla="*/ 326571 h 2786743"/>
              <a:gd name="connsiteX20" fmla="*/ 5442857 w 7641771"/>
              <a:gd name="connsiteY20" fmla="*/ 217714 h 2786743"/>
              <a:gd name="connsiteX21" fmla="*/ 5682343 w 7641771"/>
              <a:gd name="connsiteY21" fmla="*/ 108857 h 2786743"/>
              <a:gd name="connsiteX22" fmla="*/ 5878285 w 7641771"/>
              <a:gd name="connsiteY22" fmla="*/ 21771 h 2786743"/>
              <a:gd name="connsiteX23" fmla="*/ 5987143 w 7641771"/>
              <a:gd name="connsiteY23" fmla="*/ 0 h 2786743"/>
              <a:gd name="connsiteX24" fmla="*/ 7075714 w 7641771"/>
              <a:gd name="connsiteY24" fmla="*/ 21771 h 2786743"/>
              <a:gd name="connsiteX25" fmla="*/ 7228114 w 7641771"/>
              <a:gd name="connsiteY25" fmla="*/ 65314 h 2786743"/>
              <a:gd name="connsiteX26" fmla="*/ 7402285 w 7641771"/>
              <a:gd name="connsiteY26" fmla="*/ 130628 h 2786743"/>
              <a:gd name="connsiteX27" fmla="*/ 7445828 w 7641771"/>
              <a:gd name="connsiteY27" fmla="*/ 195943 h 2786743"/>
              <a:gd name="connsiteX28" fmla="*/ 7576457 w 7641771"/>
              <a:gd name="connsiteY28" fmla="*/ 478971 h 2786743"/>
              <a:gd name="connsiteX29" fmla="*/ 7641771 w 7641771"/>
              <a:gd name="connsiteY29" fmla="*/ 718457 h 2786743"/>
              <a:gd name="connsiteX30" fmla="*/ 7620000 w 7641771"/>
              <a:gd name="connsiteY30" fmla="*/ 936171 h 2786743"/>
              <a:gd name="connsiteX31" fmla="*/ 7598228 w 7641771"/>
              <a:gd name="connsiteY31" fmla="*/ 1001485 h 2786743"/>
              <a:gd name="connsiteX32" fmla="*/ 7532914 w 7641771"/>
              <a:gd name="connsiteY32" fmla="*/ 1219200 h 2786743"/>
              <a:gd name="connsiteX33" fmla="*/ 7489371 w 7641771"/>
              <a:gd name="connsiteY33" fmla="*/ 1284514 h 2786743"/>
              <a:gd name="connsiteX34" fmla="*/ 7467600 w 7641771"/>
              <a:gd name="connsiteY34" fmla="*/ 1371600 h 2786743"/>
              <a:gd name="connsiteX35" fmla="*/ 7445828 w 7641771"/>
              <a:gd name="connsiteY35" fmla="*/ 1436914 h 2786743"/>
              <a:gd name="connsiteX36" fmla="*/ 7402285 w 7641771"/>
              <a:gd name="connsiteY36" fmla="*/ 1611085 h 2786743"/>
              <a:gd name="connsiteX37" fmla="*/ 7358743 w 7641771"/>
              <a:gd name="connsiteY37" fmla="*/ 1698171 h 2786743"/>
              <a:gd name="connsiteX38" fmla="*/ 7315200 w 7641771"/>
              <a:gd name="connsiteY38" fmla="*/ 1828800 h 2786743"/>
              <a:gd name="connsiteX39" fmla="*/ 7293428 w 7641771"/>
              <a:gd name="connsiteY39" fmla="*/ 1915885 h 2786743"/>
              <a:gd name="connsiteX40" fmla="*/ 7249885 w 7641771"/>
              <a:gd name="connsiteY40" fmla="*/ 1981200 h 2786743"/>
              <a:gd name="connsiteX41" fmla="*/ 7228114 w 7641771"/>
              <a:gd name="connsiteY41" fmla="*/ 2111828 h 2786743"/>
              <a:gd name="connsiteX42" fmla="*/ 7162800 w 7641771"/>
              <a:gd name="connsiteY42" fmla="*/ 2198914 h 2786743"/>
              <a:gd name="connsiteX43" fmla="*/ 7119257 w 7641771"/>
              <a:gd name="connsiteY43" fmla="*/ 2286000 h 2786743"/>
              <a:gd name="connsiteX44" fmla="*/ 7075714 w 7641771"/>
              <a:gd name="connsiteY44" fmla="*/ 2394857 h 2786743"/>
              <a:gd name="connsiteX45" fmla="*/ 7053943 w 7641771"/>
              <a:gd name="connsiteY45" fmla="*/ 2460171 h 2786743"/>
              <a:gd name="connsiteX46" fmla="*/ 6945085 w 7641771"/>
              <a:gd name="connsiteY46" fmla="*/ 2547257 h 2786743"/>
              <a:gd name="connsiteX47" fmla="*/ 6901543 w 7641771"/>
              <a:gd name="connsiteY47" fmla="*/ 2612571 h 2786743"/>
              <a:gd name="connsiteX48" fmla="*/ 6814457 w 7641771"/>
              <a:gd name="connsiteY48" fmla="*/ 2677885 h 2786743"/>
              <a:gd name="connsiteX49" fmla="*/ 6531428 w 7641771"/>
              <a:gd name="connsiteY49" fmla="*/ 2786743 h 2786743"/>
              <a:gd name="connsiteX50" fmla="*/ 5943600 w 7641771"/>
              <a:gd name="connsiteY50" fmla="*/ 2634343 h 2786743"/>
              <a:gd name="connsiteX51" fmla="*/ 5856514 w 7641771"/>
              <a:gd name="connsiteY51" fmla="*/ 2590800 h 2786743"/>
              <a:gd name="connsiteX52" fmla="*/ 5725885 w 7641771"/>
              <a:gd name="connsiteY52" fmla="*/ 2547257 h 2786743"/>
              <a:gd name="connsiteX53" fmla="*/ 5660571 w 7641771"/>
              <a:gd name="connsiteY53" fmla="*/ 2525485 h 2786743"/>
              <a:gd name="connsiteX54" fmla="*/ 5595257 w 7641771"/>
              <a:gd name="connsiteY54" fmla="*/ 2503714 h 2786743"/>
              <a:gd name="connsiteX55" fmla="*/ 5486400 w 7641771"/>
              <a:gd name="connsiteY55" fmla="*/ 2438400 h 2786743"/>
              <a:gd name="connsiteX56" fmla="*/ 5421085 w 7641771"/>
              <a:gd name="connsiteY56" fmla="*/ 2416628 h 2786743"/>
              <a:gd name="connsiteX57" fmla="*/ 5355771 w 7641771"/>
              <a:gd name="connsiteY57" fmla="*/ 2373085 h 2786743"/>
              <a:gd name="connsiteX58" fmla="*/ 5268685 w 7641771"/>
              <a:gd name="connsiteY58" fmla="*/ 2329543 h 2786743"/>
              <a:gd name="connsiteX59" fmla="*/ 5181600 w 7641771"/>
              <a:gd name="connsiteY59" fmla="*/ 2264228 h 2786743"/>
              <a:gd name="connsiteX60" fmla="*/ 5094514 w 7641771"/>
              <a:gd name="connsiteY60" fmla="*/ 2220685 h 2786743"/>
              <a:gd name="connsiteX61" fmla="*/ 4985657 w 7641771"/>
              <a:gd name="connsiteY61" fmla="*/ 2155371 h 2786743"/>
              <a:gd name="connsiteX62" fmla="*/ 4920343 w 7641771"/>
              <a:gd name="connsiteY62" fmla="*/ 2133600 h 2786743"/>
              <a:gd name="connsiteX63" fmla="*/ 4833257 w 7641771"/>
              <a:gd name="connsiteY63" fmla="*/ 2090057 h 2786743"/>
              <a:gd name="connsiteX64" fmla="*/ 4724400 w 7641771"/>
              <a:gd name="connsiteY64" fmla="*/ 2046514 h 2786743"/>
              <a:gd name="connsiteX65" fmla="*/ 4659085 w 7641771"/>
              <a:gd name="connsiteY65" fmla="*/ 2002971 h 2786743"/>
              <a:gd name="connsiteX66" fmla="*/ 4550228 w 7641771"/>
              <a:gd name="connsiteY66" fmla="*/ 1981200 h 2786743"/>
              <a:gd name="connsiteX67" fmla="*/ 4310743 w 7641771"/>
              <a:gd name="connsiteY67" fmla="*/ 1894114 h 2786743"/>
              <a:gd name="connsiteX68" fmla="*/ 4201885 w 7641771"/>
              <a:gd name="connsiteY68" fmla="*/ 1872343 h 2786743"/>
              <a:gd name="connsiteX69" fmla="*/ 4136571 w 7641771"/>
              <a:gd name="connsiteY69" fmla="*/ 1850571 h 2786743"/>
              <a:gd name="connsiteX70" fmla="*/ 4005943 w 7641771"/>
              <a:gd name="connsiteY70" fmla="*/ 1828800 h 2786743"/>
              <a:gd name="connsiteX71" fmla="*/ 3918857 w 7641771"/>
              <a:gd name="connsiteY71" fmla="*/ 1807028 h 2786743"/>
              <a:gd name="connsiteX72" fmla="*/ 3722914 w 7641771"/>
              <a:gd name="connsiteY72" fmla="*/ 1785257 h 2786743"/>
              <a:gd name="connsiteX73" fmla="*/ 3091543 w 7641771"/>
              <a:gd name="connsiteY73" fmla="*/ 1807028 h 2786743"/>
              <a:gd name="connsiteX74" fmla="*/ 3004457 w 7641771"/>
              <a:gd name="connsiteY74" fmla="*/ 1828800 h 2786743"/>
              <a:gd name="connsiteX75" fmla="*/ 2895600 w 7641771"/>
              <a:gd name="connsiteY75" fmla="*/ 1850571 h 2786743"/>
              <a:gd name="connsiteX76" fmla="*/ 2830285 w 7641771"/>
              <a:gd name="connsiteY76" fmla="*/ 1894114 h 2786743"/>
              <a:gd name="connsiteX77" fmla="*/ 2656114 w 7641771"/>
              <a:gd name="connsiteY77" fmla="*/ 1981200 h 2786743"/>
              <a:gd name="connsiteX78" fmla="*/ 2547257 w 7641771"/>
              <a:gd name="connsiteY78" fmla="*/ 2046514 h 2786743"/>
              <a:gd name="connsiteX79" fmla="*/ 2481943 w 7641771"/>
              <a:gd name="connsiteY79" fmla="*/ 2090057 h 2786743"/>
              <a:gd name="connsiteX80" fmla="*/ 2416628 w 7641771"/>
              <a:gd name="connsiteY80" fmla="*/ 2111828 h 2786743"/>
              <a:gd name="connsiteX81" fmla="*/ 2329543 w 7641771"/>
              <a:gd name="connsiteY81" fmla="*/ 2177143 h 2786743"/>
              <a:gd name="connsiteX82" fmla="*/ 2264228 w 7641771"/>
              <a:gd name="connsiteY82" fmla="*/ 2198914 h 2786743"/>
              <a:gd name="connsiteX83" fmla="*/ 2177143 w 7641771"/>
              <a:gd name="connsiteY83" fmla="*/ 2264228 h 2786743"/>
              <a:gd name="connsiteX84" fmla="*/ 1937657 w 7641771"/>
              <a:gd name="connsiteY84" fmla="*/ 2373085 h 2786743"/>
              <a:gd name="connsiteX85" fmla="*/ 1872343 w 7641771"/>
              <a:gd name="connsiteY85" fmla="*/ 2416628 h 2786743"/>
              <a:gd name="connsiteX86" fmla="*/ 1654628 w 7641771"/>
              <a:gd name="connsiteY86" fmla="*/ 2481943 h 2786743"/>
              <a:gd name="connsiteX87" fmla="*/ 1436914 w 7641771"/>
              <a:gd name="connsiteY87" fmla="*/ 2503714 h 2786743"/>
              <a:gd name="connsiteX88" fmla="*/ 1306285 w 7641771"/>
              <a:gd name="connsiteY88" fmla="*/ 2525485 h 2786743"/>
              <a:gd name="connsiteX89" fmla="*/ 979714 w 7641771"/>
              <a:gd name="connsiteY89" fmla="*/ 2547257 h 2786743"/>
              <a:gd name="connsiteX90" fmla="*/ 174171 w 7641771"/>
              <a:gd name="connsiteY90" fmla="*/ 2525485 h 2786743"/>
              <a:gd name="connsiteX91" fmla="*/ 87085 w 7641771"/>
              <a:gd name="connsiteY91" fmla="*/ 2438400 h 2786743"/>
              <a:gd name="connsiteX92" fmla="*/ 43543 w 7641771"/>
              <a:gd name="connsiteY92" fmla="*/ 2373085 h 2786743"/>
              <a:gd name="connsiteX93" fmla="*/ 0 w 7641771"/>
              <a:gd name="connsiteY93" fmla="*/ 2242457 h 2786743"/>
              <a:gd name="connsiteX94" fmla="*/ 21771 w 7641771"/>
              <a:gd name="connsiteY94" fmla="*/ 1959428 h 2786743"/>
              <a:gd name="connsiteX95" fmla="*/ 43543 w 7641771"/>
              <a:gd name="connsiteY95" fmla="*/ 1741714 h 2786743"/>
              <a:gd name="connsiteX96" fmla="*/ 43543 w 7641771"/>
              <a:gd name="connsiteY96" fmla="*/ 1741714 h 2786743"/>
              <a:gd name="connsiteX0" fmla="*/ 65314 w 7641771"/>
              <a:gd name="connsiteY0" fmla="*/ 2024743 h 2786743"/>
              <a:gd name="connsiteX1" fmla="*/ 65314 w 7641771"/>
              <a:gd name="connsiteY1" fmla="*/ 2024743 h 2786743"/>
              <a:gd name="connsiteX2" fmla="*/ 87085 w 7641771"/>
              <a:gd name="connsiteY2" fmla="*/ 1153885 h 2786743"/>
              <a:gd name="connsiteX3" fmla="*/ 130628 w 7641771"/>
              <a:gd name="connsiteY3" fmla="*/ 1023257 h 2786743"/>
              <a:gd name="connsiteX4" fmla="*/ 174171 w 7641771"/>
              <a:gd name="connsiteY4" fmla="*/ 827314 h 2786743"/>
              <a:gd name="connsiteX5" fmla="*/ 261257 w 7641771"/>
              <a:gd name="connsiteY5" fmla="*/ 718457 h 2786743"/>
              <a:gd name="connsiteX6" fmla="*/ 348343 w 7641771"/>
              <a:gd name="connsiteY6" fmla="*/ 587828 h 2786743"/>
              <a:gd name="connsiteX7" fmla="*/ 522514 w 7641771"/>
              <a:gd name="connsiteY7" fmla="*/ 522514 h 2786743"/>
              <a:gd name="connsiteX8" fmla="*/ 718457 w 7641771"/>
              <a:gd name="connsiteY8" fmla="*/ 478971 h 2786743"/>
              <a:gd name="connsiteX9" fmla="*/ 2460171 w 7641771"/>
              <a:gd name="connsiteY9" fmla="*/ 566057 h 2786743"/>
              <a:gd name="connsiteX10" fmla="*/ 2612571 w 7641771"/>
              <a:gd name="connsiteY10" fmla="*/ 587828 h 2786743"/>
              <a:gd name="connsiteX11" fmla="*/ 2808514 w 7641771"/>
              <a:gd name="connsiteY11" fmla="*/ 653143 h 2786743"/>
              <a:gd name="connsiteX12" fmla="*/ 2895600 w 7641771"/>
              <a:gd name="connsiteY12" fmla="*/ 674914 h 2786743"/>
              <a:gd name="connsiteX13" fmla="*/ 3091543 w 7641771"/>
              <a:gd name="connsiteY13" fmla="*/ 740228 h 2786743"/>
              <a:gd name="connsiteX14" fmla="*/ 3810000 w 7641771"/>
              <a:gd name="connsiteY14" fmla="*/ 718457 h 2786743"/>
              <a:gd name="connsiteX15" fmla="*/ 3962400 w 7641771"/>
              <a:gd name="connsiteY15" fmla="*/ 696685 h 2786743"/>
              <a:gd name="connsiteX16" fmla="*/ 4463143 w 7641771"/>
              <a:gd name="connsiteY16" fmla="*/ 566057 h 2786743"/>
              <a:gd name="connsiteX17" fmla="*/ 4615543 w 7641771"/>
              <a:gd name="connsiteY17" fmla="*/ 522514 h 2786743"/>
              <a:gd name="connsiteX18" fmla="*/ 4963885 w 7641771"/>
              <a:gd name="connsiteY18" fmla="*/ 413657 h 2786743"/>
              <a:gd name="connsiteX19" fmla="*/ 5159828 w 7641771"/>
              <a:gd name="connsiteY19" fmla="*/ 326571 h 2786743"/>
              <a:gd name="connsiteX20" fmla="*/ 5442857 w 7641771"/>
              <a:gd name="connsiteY20" fmla="*/ 217714 h 2786743"/>
              <a:gd name="connsiteX21" fmla="*/ 5682343 w 7641771"/>
              <a:gd name="connsiteY21" fmla="*/ 108857 h 2786743"/>
              <a:gd name="connsiteX22" fmla="*/ 5878285 w 7641771"/>
              <a:gd name="connsiteY22" fmla="*/ 21771 h 2786743"/>
              <a:gd name="connsiteX23" fmla="*/ 5987143 w 7641771"/>
              <a:gd name="connsiteY23" fmla="*/ 0 h 2786743"/>
              <a:gd name="connsiteX24" fmla="*/ 7075714 w 7641771"/>
              <a:gd name="connsiteY24" fmla="*/ 21771 h 2786743"/>
              <a:gd name="connsiteX25" fmla="*/ 7228114 w 7641771"/>
              <a:gd name="connsiteY25" fmla="*/ 65314 h 2786743"/>
              <a:gd name="connsiteX26" fmla="*/ 7402285 w 7641771"/>
              <a:gd name="connsiteY26" fmla="*/ 130628 h 2786743"/>
              <a:gd name="connsiteX27" fmla="*/ 7445828 w 7641771"/>
              <a:gd name="connsiteY27" fmla="*/ 195943 h 2786743"/>
              <a:gd name="connsiteX28" fmla="*/ 7576457 w 7641771"/>
              <a:gd name="connsiteY28" fmla="*/ 478971 h 2786743"/>
              <a:gd name="connsiteX29" fmla="*/ 7641771 w 7641771"/>
              <a:gd name="connsiteY29" fmla="*/ 718457 h 2786743"/>
              <a:gd name="connsiteX30" fmla="*/ 7620000 w 7641771"/>
              <a:gd name="connsiteY30" fmla="*/ 936171 h 2786743"/>
              <a:gd name="connsiteX31" fmla="*/ 7598228 w 7641771"/>
              <a:gd name="connsiteY31" fmla="*/ 1001485 h 2786743"/>
              <a:gd name="connsiteX32" fmla="*/ 7532914 w 7641771"/>
              <a:gd name="connsiteY32" fmla="*/ 1219200 h 2786743"/>
              <a:gd name="connsiteX33" fmla="*/ 7489371 w 7641771"/>
              <a:gd name="connsiteY33" fmla="*/ 1284514 h 2786743"/>
              <a:gd name="connsiteX34" fmla="*/ 7467600 w 7641771"/>
              <a:gd name="connsiteY34" fmla="*/ 1371600 h 2786743"/>
              <a:gd name="connsiteX35" fmla="*/ 7445828 w 7641771"/>
              <a:gd name="connsiteY35" fmla="*/ 1436914 h 2786743"/>
              <a:gd name="connsiteX36" fmla="*/ 7402285 w 7641771"/>
              <a:gd name="connsiteY36" fmla="*/ 1611085 h 2786743"/>
              <a:gd name="connsiteX37" fmla="*/ 7358743 w 7641771"/>
              <a:gd name="connsiteY37" fmla="*/ 1698171 h 2786743"/>
              <a:gd name="connsiteX38" fmla="*/ 7315200 w 7641771"/>
              <a:gd name="connsiteY38" fmla="*/ 1828800 h 2786743"/>
              <a:gd name="connsiteX39" fmla="*/ 7293428 w 7641771"/>
              <a:gd name="connsiteY39" fmla="*/ 1915885 h 2786743"/>
              <a:gd name="connsiteX40" fmla="*/ 7249885 w 7641771"/>
              <a:gd name="connsiteY40" fmla="*/ 1981200 h 2786743"/>
              <a:gd name="connsiteX41" fmla="*/ 7228114 w 7641771"/>
              <a:gd name="connsiteY41" fmla="*/ 2111828 h 2786743"/>
              <a:gd name="connsiteX42" fmla="*/ 7162800 w 7641771"/>
              <a:gd name="connsiteY42" fmla="*/ 2198914 h 2786743"/>
              <a:gd name="connsiteX43" fmla="*/ 7119257 w 7641771"/>
              <a:gd name="connsiteY43" fmla="*/ 2286000 h 2786743"/>
              <a:gd name="connsiteX44" fmla="*/ 7075714 w 7641771"/>
              <a:gd name="connsiteY44" fmla="*/ 2394857 h 2786743"/>
              <a:gd name="connsiteX45" fmla="*/ 7053943 w 7641771"/>
              <a:gd name="connsiteY45" fmla="*/ 2460171 h 2786743"/>
              <a:gd name="connsiteX46" fmla="*/ 6945085 w 7641771"/>
              <a:gd name="connsiteY46" fmla="*/ 2547257 h 2786743"/>
              <a:gd name="connsiteX47" fmla="*/ 6901543 w 7641771"/>
              <a:gd name="connsiteY47" fmla="*/ 2612571 h 2786743"/>
              <a:gd name="connsiteX48" fmla="*/ 6814457 w 7641771"/>
              <a:gd name="connsiteY48" fmla="*/ 2677885 h 2786743"/>
              <a:gd name="connsiteX49" fmla="*/ 6531428 w 7641771"/>
              <a:gd name="connsiteY49" fmla="*/ 2786743 h 2786743"/>
              <a:gd name="connsiteX50" fmla="*/ 5943600 w 7641771"/>
              <a:gd name="connsiteY50" fmla="*/ 2634343 h 2786743"/>
              <a:gd name="connsiteX51" fmla="*/ 5856514 w 7641771"/>
              <a:gd name="connsiteY51" fmla="*/ 2590800 h 2786743"/>
              <a:gd name="connsiteX52" fmla="*/ 5725885 w 7641771"/>
              <a:gd name="connsiteY52" fmla="*/ 2547257 h 2786743"/>
              <a:gd name="connsiteX53" fmla="*/ 5660571 w 7641771"/>
              <a:gd name="connsiteY53" fmla="*/ 2525485 h 2786743"/>
              <a:gd name="connsiteX54" fmla="*/ 5595257 w 7641771"/>
              <a:gd name="connsiteY54" fmla="*/ 2503714 h 2786743"/>
              <a:gd name="connsiteX55" fmla="*/ 5486400 w 7641771"/>
              <a:gd name="connsiteY55" fmla="*/ 2438400 h 2786743"/>
              <a:gd name="connsiteX56" fmla="*/ 5421085 w 7641771"/>
              <a:gd name="connsiteY56" fmla="*/ 2416628 h 2786743"/>
              <a:gd name="connsiteX57" fmla="*/ 5355771 w 7641771"/>
              <a:gd name="connsiteY57" fmla="*/ 2373085 h 2786743"/>
              <a:gd name="connsiteX58" fmla="*/ 5268685 w 7641771"/>
              <a:gd name="connsiteY58" fmla="*/ 2329543 h 2786743"/>
              <a:gd name="connsiteX59" fmla="*/ 5181600 w 7641771"/>
              <a:gd name="connsiteY59" fmla="*/ 2264228 h 2786743"/>
              <a:gd name="connsiteX60" fmla="*/ 5094514 w 7641771"/>
              <a:gd name="connsiteY60" fmla="*/ 2220685 h 2786743"/>
              <a:gd name="connsiteX61" fmla="*/ 4985657 w 7641771"/>
              <a:gd name="connsiteY61" fmla="*/ 2155371 h 2786743"/>
              <a:gd name="connsiteX62" fmla="*/ 4920343 w 7641771"/>
              <a:gd name="connsiteY62" fmla="*/ 2133600 h 2786743"/>
              <a:gd name="connsiteX63" fmla="*/ 4833257 w 7641771"/>
              <a:gd name="connsiteY63" fmla="*/ 2090057 h 2786743"/>
              <a:gd name="connsiteX64" fmla="*/ 4724400 w 7641771"/>
              <a:gd name="connsiteY64" fmla="*/ 2046514 h 2786743"/>
              <a:gd name="connsiteX65" fmla="*/ 4659085 w 7641771"/>
              <a:gd name="connsiteY65" fmla="*/ 2002971 h 2786743"/>
              <a:gd name="connsiteX66" fmla="*/ 4550228 w 7641771"/>
              <a:gd name="connsiteY66" fmla="*/ 1981200 h 2786743"/>
              <a:gd name="connsiteX67" fmla="*/ 4310743 w 7641771"/>
              <a:gd name="connsiteY67" fmla="*/ 1894114 h 2786743"/>
              <a:gd name="connsiteX68" fmla="*/ 4201885 w 7641771"/>
              <a:gd name="connsiteY68" fmla="*/ 1872343 h 2786743"/>
              <a:gd name="connsiteX69" fmla="*/ 4136571 w 7641771"/>
              <a:gd name="connsiteY69" fmla="*/ 1850571 h 2786743"/>
              <a:gd name="connsiteX70" fmla="*/ 4005943 w 7641771"/>
              <a:gd name="connsiteY70" fmla="*/ 1828800 h 2786743"/>
              <a:gd name="connsiteX71" fmla="*/ 3918857 w 7641771"/>
              <a:gd name="connsiteY71" fmla="*/ 1807028 h 2786743"/>
              <a:gd name="connsiteX72" fmla="*/ 3722914 w 7641771"/>
              <a:gd name="connsiteY72" fmla="*/ 1785257 h 2786743"/>
              <a:gd name="connsiteX73" fmla="*/ 3091543 w 7641771"/>
              <a:gd name="connsiteY73" fmla="*/ 1807028 h 2786743"/>
              <a:gd name="connsiteX74" fmla="*/ 3004457 w 7641771"/>
              <a:gd name="connsiteY74" fmla="*/ 1828800 h 2786743"/>
              <a:gd name="connsiteX75" fmla="*/ 2895600 w 7641771"/>
              <a:gd name="connsiteY75" fmla="*/ 1850571 h 2786743"/>
              <a:gd name="connsiteX76" fmla="*/ 2830285 w 7641771"/>
              <a:gd name="connsiteY76" fmla="*/ 1894114 h 2786743"/>
              <a:gd name="connsiteX77" fmla="*/ 2656114 w 7641771"/>
              <a:gd name="connsiteY77" fmla="*/ 1981200 h 2786743"/>
              <a:gd name="connsiteX78" fmla="*/ 2547257 w 7641771"/>
              <a:gd name="connsiteY78" fmla="*/ 2046514 h 2786743"/>
              <a:gd name="connsiteX79" fmla="*/ 2481943 w 7641771"/>
              <a:gd name="connsiteY79" fmla="*/ 2090057 h 2786743"/>
              <a:gd name="connsiteX80" fmla="*/ 2416628 w 7641771"/>
              <a:gd name="connsiteY80" fmla="*/ 2111828 h 2786743"/>
              <a:gd name="connsiteX81" fmla="*/ 2329543 w 7641771"/>
              <a:gd name="connsiteY81" fmla="*/ 2177143 h 2786743"/>
              <a:gd name="connsiteX82" fmla="*/ 2264228 w 7641771"/>
              <a:gd name="connsiteY82" fmla="*/ 2198914 h 2786743"/>
              <a:gd name="connsiteX83" fmla="*/ 2177143 w 7641771"/>
              <a:gd name="connsiteY83" fmla="*/ 2264228 h 2786743"/>
              <a:gd name="connsiteX84" fmla="*/ 1937657 w 7641771"/>
              <a:gd name="connsiteY84" fmla="*/ 2373085 h 2786743"/>
              <a:gd name="connsiteX85" fmla="*/ 1872343 w 7641771"/>
              <a:gd name="connsiteY85" fmla="*/ 2416628 h 2786743"/>
              <a:gd name="connsiteX86" fmla="*/ 1654628 w 7641771"/>
              <a:gd name="connsiteY86" fmla="*/ 2481943 h 2786743"/>
              <a:gd name="connsiteX87" fmla="*/ 1436914 w 7641771"/>
              <a:gd name="connsiteY87" fmla="*/ 2503714 h 2786743"/>
              <a:gd name="connsiteX88" fmla="*/ 1306285 w 7641771"/>
              <a:gd name="connsiteY88" fmla="*/ 2525485 h 2786743"/>
              <a:gd name="connsiteX89" fmla="*/ 979714 w 7641771"/>
              <a:gd name="connsiteY89" fmla="*/ 2547257 h 2786743"/>
              <a:gd name="connsiteX90" fmla="*/ 174171 w 7641771"/>
              <a:gd name="connsiteY90" fmla="*/ 2525485 h 2786743"/>
              <a:gd name="connsiteX91" fmla="*/ 87085 w 7641771"/>
              <a:gd name="connsiteY91" fmla="*/ 2438400 h 2786743"/>
              <a:gd name="connsiteX92" fmla="*/ 43543 w 7641771"/>
              <a:gd name="connsiteY92" fmla="*/ 2373085 h 2786743"/>
              <a:gd name="connsiteX93" fmla="*/ 0 w 7641771"/>
              <a:gd name="connsiteY93" fmla="*/ 2242457 h 2786743"/>
              <a:gd name="connsiteX94" fmla="*/ 21771 w 7641771"/>
              <a:gd name="connsiteY94" fmla="*/ 1959428 h 2786743"/>
              <a:gd name="connsiteX95" fmla="*/ 43543 w 7641771"/>
              <a:gd name="connsiteY95" fmla="*/ 1741714 h 2786743"/>
              <a:gd name="connsiteX96" fmla="*/ 43543 w 7641771"/>
              <a:gd name="connsiteY96" fmla="*/ 1741714 h 2786743"/>
              <a:gd name="connsiteX0" fmla="*/ 65314 w 7641771"/>
              <a:gd name="connsiteY0" fmla="*/ 2024743 h 2786743"/>
              <a:gd name="connsiteX1" fmla="*/ 65314 w 7641771"/>
              <a:gd name="connsiteY1" fmla="*/ 2024743 h 2786743"/>
              <a:gd name="connsiteX2" fmla="*/ 87085 w 7641771"/>
              <a:gd name="connsiteY2" fmla="*/ 1153885 h 2786743"/>
              <a:gd name="connsiteX3" fmla="*/ 130628 w 7641771"/>
              <a:gd name="connsiteY3" fmla="*/ 1023257 h 2786743"/>
              <a:gd name="connsiteX4" fmla="*/ 174171 w 7641771"/>
              <a:gd name="connsiteY4" fmla="*/ 827314 h 2786743"/>
              <a:gd name="connsiteX5" fmla="*/ 261257 w 7641771"/>
              <a:gd name="connsiteY5" fmla="*/ 718457 h 2786743"/>
              <a:gd name="connsiteX6" fmla="*/ 348343 w 7641771"/>
              <a:gd name="connsiteY6" fmla="*/ 587828 h 2786743"/>
              <a:gd name="connsiteX7" fmla="*/ 522514 w 7641771"/>
              <a:gd name="connsiteY7" fmla="*/ 522514 h 2786743"/>
              <a:gd name="connsiteX8" fmla="*/ 718457 w 7641771"/>
              <a:gd name="connsiteY8" fmla="*/ 478971 h 2786743"/>
              <a:gd name="connsiteX9" fmla="*/ 2460171 w 7641771"/>
              <a:gd name="connsiteY9" fmla="*/ 566057 h 2786743"/>
              <a:gd name="connsiteX10" fmla="*/ 2612571 w 7641771"/>
              <a:gd name="connsiteY10" fmla="*/ 587828 h 2786743"/>
              <a:gd name="connsiteX11" fmla="*/ 2808514 w 7641771"/>
              <a:gd name="connsiteY11" fmla="*/ 653143 h 2786743"/>
              <a:gd name="connsiteX12" fmla="*/ 2895600 w 7641771"/>
              <a:gd name="connsiteY12" fmla="*/ 674914 h 2786743"/>
              <a:gd name="connsiteX13" fmla="*/ 3091543 w 7641771"/>
              <a:gd name="connsiteY13" fmla="*/ 740228 h 2786743"/>
              <a:gd name="connsiteX14" fmla="*/ 3810000 w 7641771"/>
              <a:gd name="connsiteY14" fmla="*/ 718457 h 2786743"/>
              <a:gd name="connsiteX15" fmla="*/ 3962400 w 7641771"/>
              <a:gd name="connsiteY15" fmla="*/ 696685 h 2786743"/>
              <a:gd name="connsiteX16" fmla="*/ 4463143 w 7641771"/>
              <a:gd name="connsiteY16" fmla="*/ 566057 h 2786743"/>
              <a:gd name="connsiteX17" fmla="*/ 4615543 w 7641771"/>
              <a:gd name="connsiteY17" fmla="*/ 522514 h 2786743"/>
              <a:gd name="connsiteX18" fmla="*/ 4963885 w 7641771"/>
              <a:gd name="connsiteY18" fmla="*/ 413657 h 2786743"/>
              <a:gd name="connsiteX19" fmla="*/ 5159828 w 7641771"/>
              <a:gd name="connsiteY19" fmla="*/ 326571 h 2786743"/>
              <a:gd name="connsiteX20" fmla="*/ 5442857 w 7641771"/>
              <a:gd name="connsiteY20" fmla="*/ 217714 h 2786743"/>
              <a:gd name="connsiteX21" fmla="*/ 5682343 w 7641771"/>
              <a:gd name="connsiteY21" fmla="*/ 108857 h 2786743"/>
              <a:gd name="connsiteX22" fmla="*/ 5878285 w 7641771"/>
              <a:gd name="connsiteY22" fmla="*/ 21771 h 2786743"/>
              <a:gd name="connsiteX23" fmla="*/ 5987143 w 7641771"/>
              <a:gd name="connsiteY23" fmla="*/ 0 h 2786743"/>
              <a:gd name="connsiteX24" fmla="*/ 7075714 w 7641771"/>
              <a:gd name="connsiteY24" fmla="*/ 21771 h 2786743"/>
              <a:gd name="connsiteX25" fmla="*/ 7228114 w 7641771"/>
              <a:gd name="connsiteY25" fmla="*/ 65314 h 2786743"/>
              <a:gd name="connsiteX26" fmla="*/ 7402285 w 7641771"/>
              <a:gd name="connsiteY26" fmla="*/ 130628 h 2786743"/>
              <a:gd name="connsiteX27" fmla="*/ 7445828 w 7641771"/>
              <a:gd name="connsiteY27" fmla="*/ 195943 h 2786743"/>
              <a:gd name="connsiteX28" fmla="*/ 7576457 w 7641771"/>
              <a:gd name="connsiteY28" fmla="*/ 478971 h 2786743"/>
              <a:gd name="connsiteX29" fmla="*/ 7641771 w 7641771"/>
              <a:gd name="connsiteY29" fmla="*/ 718457 h 2786743"/>
              <a:gd name="connsiteX30" fmla="*/ 7620000 w 7641771"/>
              <a:gd name="connsiteY30" fmla="*/ 936171 h 2786743"/>
              <a:gd name="connsiteX31" fmla="*/ 7598228 w 7641771"/>
              <a:gd name="connsiteY31" fmla="*/ 1001485 h 2786743"/>
              <a:gd name="connsiteX32" fmla="*/ 7532914 w 7641771"/>
              <a:gd name="connsiteY32" fmla="*/ 1219200 h 2786743"/>
              <a:gd name="connsiteX33" fmla="*/ 7489371 w 7641771"/>
              <a:gd name="connsiteY33" fmla="*/ 1284514 h 2786743"/>
              <a:gd name="connsiteX34" fmla="*/ 7467600 w 7641771"/>
              <a:gd name="connsiteY34" fmla="*/ 1371600 h 2786743"/>
              <a:gd name="connsiteX35" fmla="*/ 7445828 w 7641771"/>
              <a:gd name="connsiteY35" fmla="*/ 1436914 h 2786743"/>
              <a:gd name="connsiteX36" fmla="*/ 7402285 w 7641771"/>
              <a:gd name="connsiteY36" fmla="*/ 1611085 h 2786743"/>
              <a:gd name="connsiteX37" fmla="*/ 7358743 w 7641771"/>
              <a:gd name="connsiteY37" fmla="*/ 1698171 h 2786743"/>
              <a:gd name="connsiteX38" fmla="*/ 7315200 w 7641771"/>
              <a:gd name="connsiteY38" fmla="*/ 1828800 h 2786743"/>
              <a:gd name="connsiteX39" fmla="*/ 7293428 w 7641771"/>
              <a:gd name="connsiteY39" fmla="*/ 1915885 h 2786743"/>
              <a:gd name="connsiteX40" fmla="*/ 7249885 w 7641771"/>
              <a:gd name="connsiteY40" fmla="*/ 1981200 h 2786743"/>
              <a:gd name="connsiteX41" fmla="*/ 7228114 w 7641771"/>
              <a:gd name="connsiteY41" fmla="*/ 2111828 h 2786743"/>
              <a:gd name="connsiteX42" fmla="*/ 7162800 w 7641771"/>
              <a:gd name="connsiteY42" fmla="*/ 2198914 h 2786743"/>
              <a:gd name="connsiteX43" fmla="*/ 7119257 w 7641771"/>
              <a:gd name="connsiteY43" fmla="*/ 2286000 h 2786743"/>
              <a:gd name="connsiteX44" fmla="*/ 7075714 w 7641771"/>
              <a:gd name="connsiteY44" fmla="*/ 2394857 h 2786743"/>
              <a:gd name="connsiteX45" fmla="*/ 7053943 w 7641771"/>
              <a:gd name="connsiteY45" fmla="*/ 2460171 h 2786743"/>
              <a:gd name="connsiteX46" fmla="*/ 6945085 w 7641771"/>
              <a:gd name="connsiteY46" fmla="*/ 2547257 h 2786743"/>
              <a:gd name="connsiteX47" fmla="*/ 6901543 w 7641771"/>
              <a:gd name="connsiteY47" fmla="*/ 2612571 h 2786743"/>
              <a:gd name="connsiteX48" fmla="*/ 6814457 w 7641771"/>
              <a:gd name="connsiteY48" fmla="*/ 2677885 h 2786743"/>
              <a:gd name="connsiteX49" fmla="*/ 6531428 w 7641771"/>
              <a:gd name="connsiteY49" fmla="*/ 2786743 h 2786743"/>
              <a:gd name="connsiteX50" fmla="*/ 5943600 w 7641771"/>
              <a:gd name="connsiteY50" fmla="*/ 2634343 h 2786743"/>
              <a:gd name="connsiteX51" fmla="*/ 5856514 w 7641771"/>
              <a:gd name="connsiteY51" fmla="*/ 2590800 h 2786743"/>
              <a:gd name="connsiteX52" fmla="*/ 5725885 w 7641771"/>
              <a:gd name="connsiteY52" fmla="*/ 2547257 h 2786743"/>
              <a:gd name="connsiteX53" fmla="*/ 5660571 w 7641771"/>
              <a:gd name="connsiteY53" fmla="*/ 2525485 h 2786743"/>
              <a:gd name="connsiteX54" fmla="*/ 5595257 w 7641771"/>
              <a:gd name="connsiteY54" fmla="*/ 2503714 h 2786743"/>
              <a:gd name="connsiteX55" fmla="*/ 5486400 w 7641771"/>
              <a:gd name="connsiteY55" fmla="*/ 2438400 h 2786743"/>
              <a:gd name="connsiteX56" fmla="*/ 5421085 w 7641771"/>
              <a:gd name="connsiteY56" fmla="*/ 2416628 h 2786743"/>
              <a:gd name="connsiteX57" fmla="*/ 5355771 w 7641771"/>
              <a:gd name="connsiteY57" fmla="*/ 2373085 h 2786743"/>
              <a:gd name="connsiteX58" fmla="*/ 5268685 w 7641771"/>
              <a:gd name="connsiteY58" fmla="*/ 2329543 h 2786743"/>
              <a:gd name="connsiteX59" fmla="*/ 5181600 w 7641771"/>
              <a:gd name="connsiteY59" fmla="*/ 2264228 h 2786743"/>
              <a:gd name="connsiteX60" fmla="*/ 5094514 w 7641771"/>
              <a:gd name="connsiteY60" fmla="*/ 2220685 h 2786743"/>
              <a:gd name="connsiteX61" fmla="*/ 4985657 w 7641771"/>
              <a:gd name="connsiteY61" fmla="*/ 2155371 h 2786743"/>
              <a:gd name="connsiteX62" fmla="*/ 4920343 w 7641771"/>
              <a:gd name="connsiteY62" fmla="*/ 2133600 h 2786743"/>
              <a:gd name="connsiteX63" fmla="*/ 4833257 w 7641771"/>
              <a:gd name="connsiteY63" fmla="*/ 2090057 h 2786743"/>
              <a:gd name="connsiteX64" fmla="*/ 4724400 w 7641771"/>
              <a:gd name="connsiteY64" fmla="*/ 2046514 h 2786743"/>
              <a:gd name="connsiteX65" fmla="*/ 4659085 w 7641771"/>
              <a:gd name="connsiteY65" fmla="*/ 2002971 h 2786743"/>
              <a:gd name="connsiteX66" fmla="*/ 4550228 w 7641771"/>
              <a:gd name="connsiteY66" fmla="*/ 1981200 h 2786743"/>
              <a:gd name="connsiteX67" fmla="*/ 4310743 w 7641771"/>
              <a:gd name="connsiteY67" fmla="*/ 1894114 h 2786743"/>
              <a:gd name="connsiteX68" fmla="*/ 4201885 w 7641771"/>
              <a:gd name="connsiteY68" fmla="*/ 1872343 h 2786743"/>
              <a:gd name="connsiteX69" fmla="*/ 4136571 w 7641771"/>
              <a:gd name="connsiteY69" fmla="*/ 1850571 h 2786743"/>
              <a:gd name="connsiteX70" fmla="*/ 4005943 w 7641771"/>
              <a:gd name="connsiteY70" fmla="*/ 1828800 h 2786743"/>
              <a:gd name="connsiteX71" fmla="*/ 3918857 w 7641771"/>
              <a:gd name="connsiteY71" fmla="*/ 1807028 h 2786743"/>
              <a:gd name="connsiteX72" fmla="*/ 3810000 w 7641771"/>
              <a:gd name="connsiteY72" fmla="*/ 1828800 h 2786743"/>
              <a:gd name="connsiteX73" fmla="*/ 3091543 w 7641771"/>
              <a:gd name="connsiteY73" fmla="*/ 1807028 h 2786743"/>
              <a:gd name="connsiteX74" fmla="*/ 3004457 w 7641771"/>
              <a:gd name="connsiteY74" fmla="*/ 1828800 h 2786743"/>
              <a:gd name="connsiteX75" fmla="*/ 2895600 w 7641771"/>
              <a:gd name="connsiteY75" fmla="*/ 1850571 h 2786743"/>
              <a:gd name="connsiteX76" fmla="*/ 2830285 w 7641771"/>
              <a:gd name="connsiteY76" fmla="*/ 1894114 h 2786743"/>
              <a:gd name="connsiteX77" fmla="*/ 2656114 w 7641771"/>
              <a:gd name="connsiteY77" fmla="*/ 1981200 h 2786743"/>
              <a:gd name="connsiteX78" fmla="*/ 2547257 w 7641771"/>
              <a:gd name="connsiteY78" fmla="*/ 2046514 h 2786743"/>
              <a:gd name="connsiteX79" fmla="*/ 2481943 w 7641771"/>
              <a:gd name="connsiteY79" fmla="*/ 2090057 h 2786743"/>
              <a:gd name="connsiteX80" fmla="*/ 2416628 w 7641771"/>
              <a:gd name="connsiteY80" fmla="*/ 2111828 h 2786743"/>
              <a:gd name="connsiteX81" fmla="*/ 2329543 w 7641771"/>
              <a:gd name="connsiteY81" fmla="*/ 2177143 h 2786743"/>
              <a:gd name="connsiteX82" fmla="*/ 2264228 w 7641771"/>
              <a:gd name="connsiteY82" fmla="*/ 2198914 h 2786743"/>
              <a:gd name="connsiteX83" fmla="*/ 2177143 w 7641771"/>
              <a:gd name="connsiteY83" fmla="*/ 2264228 h 2786743"/>
              <a:gd name="connsiteX84" fmla="*/ 1937657 w 7641771"/>
              <a:gd name="connsiteY84" fmla="*/ 2373085 h 2786743"/>
              <a:gd name="connsiteX85" fmla="*/ 1872343 w 7641771"/>
              <a:gd name="connsiteY85" fmla="*/ 2416628 h 2786743"/>
              <a:gd name="connsiteX86" fmla="*/ 1654628 w 7641771"/>
              <a:gd name="connsiteY86" fmla="*/ 2481943 h 2786743"/>
              <a:gd name="connsiteX87" fmla="*/ 1436914 w 7641771"/>
              <a:gd name="connsiteY87" fmla="*/ 2503714 h 2786743"/>
              <a:gd name="connsiteX88" fmla="*/ 1306285 w 7641771"/>
              <a:gd name="connsiteY88" fmla="*/ 2525485 h 2786743"/>
              <a:gd name="connsiteX89" fmla="*/ 979714 w 7641771"/>
              <a:gd name="connsiteY89" fmla="*/ 2547257 h 2786743"/>
              <a:gd name="connsiteX90" fmla="*/ 174171 w 7641771"/>
              <a:gd name="connsiteY90" fmla="*/ 2525485 h 2786743"/>
              <a:gd name="connsiteX91" fmla="*/ 87085 w 7641771"/>
              <a:gd name="connsiteY91" fmla="*/ 2438400 h 2786743"/>
              <a:gd name="connsiteX92" fmla="*/ 43543 w 7641771"/>
              <a:gd name="connsiteY92" fmla="*/ 2373085 h 2786743"/>
              <a:gd name="connsiteX93" fmla="*/ 0 w 7641771"/>
              <a:gd name="connsiteY93" fmla="*/ 2242457 h 2786743"/>
              <a:gd name="connsiteX94" fmla="*/ 21771 w 7641771"/>
              <a:gd name="connsiteY94" fmla="*/ 1959428 h 2786743"/>
              <a:gd name="connsiteX95" fmla="*/ 43543 w 7641771"/>
              <a:gd name="connsiteY95" fmla="*/ 1741714 h 2786743"/>
              <a:gd name="connsiteX96" fmla="*/ 43543 w 7641771"/>
              <a:gd name="connsiteY96" fmla="*/ 1741714 h 2786743"/>
              <a:gd name="connsiteX0" fmla="*/ 65314 w 7641771"/>
              <a:gd name="connsiteY0" fmla="*/ 2024743 h 2786743"/>
              <a:gd name="connsiteX1" fmla="*/ 65314 w 7641771"/>
              <a:gd name="connsiteY1" fmla="*/ 2024743 h 2786743"/>
              <a:gd name="connsiteX2" fmla="*/ 87085 w 7641771"/>
              <a:gd name="connsiteY2" fmla="*/ 1153885 h 2786743"/>
              <a:gd name="connsiteX3" fmla="*/ 130628 w 7641771"/>
              <a:gd name="connsiteY3" fmla="*/ 1023257 h 2786743"/>
              <a:gd name="connsiteX4" fmla="*/ 174171 w 7641771"/>
              <a:gd name="connsiteY4" fmla="*/ 827314 h 2786743"/>
              <a:gd name="connsiteX5" fmla="*/ 261257 w 7641771"/>
              <a:gd name="connsiteY5" fmla="*/ 718457 h 2786743"/>
              <a:gd name="connsiteX6" fmla="*/ 348343 w 7641771"/>
              <a:gd name="connsiteY6" fmla="*/ 587828 h 2786743"/>
              <a:gd name="connsiteX7" fmla="*/ 522514 w 7641771"/>
              <a:gd name="connsiteY7" fmla="*/ 522514 h 2786743"/>
              <a:gd name="connsiteX8" fmla="*/ 718457 w 7641771"/>
              <a:gd name="connsiteY8" fmla="*/ 478971 h 2786743"/>
              <a:gd name="connsiteX9" fmla="*/ 2460171 w 7641771"/>
              <a:gd name="connsiteY9" fmla="*/ 566057 h 2786743"/>
              <a:gd name="connsiteX10" fmla="*/ 2612571 w 7641771"/>
              <a:gd name="connsiteY10" fmla="*/ 587828 h 2786743"/>
              <a:gd name="connsiteX11" fmla="*/ 2808514 w 7641771"/>
              <a:gd name="connsiteY11" fmla="*/ 653143 h 2786743"/>
              <a:gd name="connsiteX12" fmla="*/ 2895600 w 7641771"/>
              <a:gd name="connsiteY12" fmla="*/ 674914 h 2786743"/>
              <a:gd name="connsiteX13" fmla="*/ 3091543 w 7641771"/>
              <a:gd name="connsiteY13" fmla="*/ 740228 h 2786743"/>
              <a:gd name="connsiteX14" fmla="*/ 3810000 w 7641771"/>
              <a:gd name="connsiteY14" fmla="*/ 718457 h 2786743"/>
              <a:gd name="connsiteX15" fmla="*/ 3962400 w 7641771"/>
              <a:gd name="connsiteY15" fmla="*/ 696685 h 2786743"/>
              <a:gd name="connsiteX16" fmla="*/ 4463143 w 7641771"/>
              <a:gd name="connsiteY16" fmla="*/ 566057 h 2786743"/>
              <a:gd name="connsiteX17" fmla="*/ 4615543 w 7641771"/>
              <a:gd name="connsiteY17" fmla="*/ 522514 h 2786743"/>
              <a:gd name="connsiteX18" fmla="*/ 4963885 w 7641771"/>
              <a:gd name="connsiteY18" fmla="*/ 413657 h 2786743"/>
              <a:gd name="connsiteX19" fmla="*/ 5159828 w 7641771"/>
              <a:gd name="connsiteY19" fmla="*/ 326571 h 2786743"/>
              <a:gd name="connsiteX20" fmla="*/ 5442857 w 7641771"/>
              <a:gd name="connsiteY20" fmla="*/ 217714 h 2786743"/>
              <a:gd name="connsiteX21" fmla="*/ 5682343 w 7641771"/>
              <a:gd name="connsiteY21" fmla="*/ 108857 h 2786743"/>
              <a:gd name="connsiteX22" fmla="*/ 5878285 w 7641771"/>
              <a:gd name="connsiteY22" fmla="*/ 21771 h 2786743"/>
              <a:gd name="connsiteX23" fmla="*/ 5987143 w 7641771"/>
              <a:gd name="connsiteY23" fmla="*/ 0 h 2786743"/>
              <a:gd name="connsiteX24" fmla="*/ 7075714 w 7641771"/>
              <a:gd name="connsiteY24" fmla="*/ 21771 h 2786743"/>
              <a:gd name="connsiteX25" fmla="*/ 7228114 w 7641771"/>
              <a:gd name="connsiteY25" fmla="*/ 65314 h 2786743"/>
              <a:gd name="connsiteX26" fmla="*/ 7402285 w 7641771"/>
              <a:gd name="connsiteY26" fmla="*/ 130628 h 2786743"/>
              <a:gd name="connsiteX27" fmla="*/ 7445828 w 7641771"/>
              <a:gd name="connsiteY27" fmla="*/ 195943 h 2786743"/>
              <a:gd name="connsiteX28" fmla="*/ 7576457 w 7641771"/>
              <a:gd name="connsiteY28" fmla="*/ 478971 h 2786743"/>
              <a:gd name="connsiteX29" fmla="*/ 7641771 w 7641771"/>
              <a:gd name="connsiteY29" fmla="*/ 718457 h 2786743"/>
              <a:gd name="connsiteX30" fmla="*/ 7620000 w 7641771"/>
              <a:gd name="connsiteY30" fmla="*/ 936171 h 2786743"/>
              <a:gd name="connsiteX31" fmla="*/ 7598228 w 7641771"/>
              <a:gd name="connsiteY31" fmla="*/ 1001485 h 2786743"/>
              <a:gd name="connsiteX32" fmla="*/ 7532914 w 7641771"/>
              <a:gd name="connsiteY32" fmla="*/ 1219200 h 2786743"/>
              <a:gd name="connsiteX33" fmla="*/ 7489371 w 7641771"/>
              <a:gd name="connsiteY33" fmla="*/ 1284514 h 2786743"/>
              <a:gd name="connsiteX34" fmla="*/ 7467600 w 7641771"/>
              <a:gd name="connsiteY34" fmla="*/ 1371600 h 2786743"/>
              <a:gd name="connsiteX35" fmla="*/ 7445828 w 7641771"/>
              <a:gd name="connsiteY35" fmla="*/ 1436914 h 2786743"/>
              <a:gd name="connsiteX36" fmla="*/ 7402285 w 7641771"/>
              <a:gd name="connsiteY36" fmla="*/ 1611085 h 2786743"/>
              <a:gd name="connsiteX37" fmla="*/ 7358743 w 7641771"/>
              <a:gd name="connsiteY37" fmla="*/ 1698171 h 2786743"/>
              <a:gd name="connsiteX38" fmla="*/ 7315200 w 7641771"/>
              <a:gd name="connsiteY38" fmla="*/ 1828800 h 2786743"/>
              <a:gd name="connsiteX39" fmla="*/ 7293428 w 7641771"/>
              <a:gd name="connsiteY39" fmla="*/ 1915885 h 2786743"/>
              <a:gd name="connsiteX40" fmla="*/ 7249885 w 7641771"/>
              <a:gd name="connsiteY40" fmla="*/ 1981200 h 2786743"/>
              <a:gd name="connsiteX41" fmla="*/ 7228114 w 7641771"/>
              <a:gd name="connsiteY41" fmla="*/ 2111828 h 2786743"/>
              <a:gd name="connsiteX42" fmla="*/ 7162800 w 7641771"/>
              <a:gd name="connsiteY42" fmla="*/ 2198914 h 2786743"/>
              <a:gd name="connsiteX43" fmla="*/ 7119257 w 7641771"/>
              <a:gd name="connsiteY43" fmla="*/ 2286000 h 2786743"/>
              <a:gd name="connsiteX44" fmla="*/ 7075714 w 7641771"/>
              <a:gd name="connsiteY44" fmla="*/ 2394857 h 2786743"/>
              <a:gd name="connsiteX45" fmla="*/ 7053943 w 7641771"/>
              <a:gd name="connsiteY45" fmla="*/ 2460171 h 2786743"/>
              <a:gd name="connsiteX46" fmla="*/ 6945085 w 7641771"/>
              <a:gd name="connsiteY46" fmla="*/ 2547257 h 2786743"/>
              <a:gd name="connsiteX47" fmla="*/ 6901543 w 7641771"/>
              <a:gd name="connsiteY47" fmla="*/ 2612571 h 2786743"/>
              <a:gd name="connsiteX48" fmla="*/ 6814457 w 7641771"/>
              <a:gd name="connsiteY48" fmla="*/ 2677885 h 2786743"/>
              <a:gd name="connsiteX49" fmla="*/ 6531428 w 7641771"/>
              <a:gd name="connsiteY49" fmla="*/ 2786743 h 2786743"/>
              <a:gd name="connsiteX50" fmla="*/ 5943600 w 7641771"/>
              <a:gd name="connsiteY50" fmla="*/ 2634343 h 2786743"/>
              <a:gd name="connsiteX51" fmla="*/ 5856514 w 7641771"/>
              <a:gd name="connsiteY51" fmla="*/ 2590800 h 2786743"/>
              <a:gd name="connsiteX52" fmla="*/ 5725885 w 7641771"/>
              <a:gd name="connsiteY52" fmla="*/ 2547257 h 2786743"/>
              <a:gd name="connsiteX53" fmla="*/ 5660571 w 7641771"/>
              <a:gd name="connsiteY53" fmla="*/ 2525485 h 2786743"/>
              <a:gd name="connsiteX54" fmla="*/ 5595257 w 7641771"/>
              <a:gd name="connsiteY54" fmla="*/ 2503714 h 2786743"/>
              <a:gd name="connsiteX55" fmla="*/ 5486400 w 7641771"/>
              <a:gd name="connsiteY55" fmla="*/ 2438400 h 2786743"/>
              <a:gd name="connsiteX56" fmla="*/ 5421085 w 7641771"/>
              <a:gd name="connsiteY56" fmla="*/ 2416628 h 2786743"/>
              <a:gd name="connsiteX57" fmla="*/ 5355771 w 7641771"/>
              <a:gd name="connsiteY57" fmla="*/ 2373085 h 2786743"/>
              <a:gd name="connsiteX58" fmla="*/ 5268685 w 7641771"/>
              <a:gd name="connsiteY58" fmla="*/ 2329543 h 2786743"/>
              <a:gd name="connsiteX59" fmla="*/ 5181600 w 7641771"/>
              <a:gd name="connsiteY59" fmla="*/ 2264228 h 2786743"/>
              <a:gd name="connsiteX60" fmla="*/ 5094514 w 7641771"/>
              <a:gd name="connsiteY60" fmla="*/ 2220685 h 2786743"/>
              <a:gd name="connsiteX61" fmla="*/ 4985657 w 7641771"/>
              <a:gd name="connsiteY61" fmla="*/ 2155371 h 2786743"/>
              <a:gd name="connsiteX62" fmla="*/ 4920343 w 7641771"/>
              <a:gd name="connsiteY62" fmla="*/ 2133600 h 2786743"/>
              <a:gd name="connsiteX63" fmla="*/ 4833257 w 7641771"/>
              <a:gd name="connsiteY63" fmla="*/ 2090057 h 2786743"/>
              <a:gd name="connsiteX64" fmla="*/ 4724400 w 7641771"/>
              <a:gd name="connsiteY64" fmla="*/ 2046514 h 2786743"/>
              <a:gd name="connsiteX65" fmla="*/ 4659085 w 7641771"/>
              <a:gd name="connsiteY65" fmla="*/ 2002971 h 2786743"/>
              <a:gd name="connsiteX66" fmla="*/ 4550228 w 7641771"/>
              <a:gd name="connsiteY66" fmla="*/ 1981200 h 2786743"/>
              <a:gd name="connsiteX67" fmla="*/ 4310743 w 7641771"/>
              <a:gd name="connsiteY67" fmla="*/ 1894114 h 2786743"/>
              <a:gd name="connsiteX68" fmla="*/ 4201885 w 7641771"/>
              <a:gd name="connsiteY68" fmla="*/ 1872343 h 2786743"/>
              <a:gd name="connsiteX69" fmla="*/ 4136571 w 7641771"/>
              <a:gd name="connsiteY69" fmla="*/ 1850571 h 2786743"/>
              <a:gd name="connsiteX70" fmla="*/ 4005943 w 7641771"/>
              <a:gd name="connsiteY70" fmla="*/ 1828800 h 2786743"/>
              <a:gd name="connsiteX71" fmla="*/ 3918857 w 7641771"/>
              <a:gd name="connsiteY71" fmla="*/ 1807028 h 2786743"/>
              <a:gd name="connsiteX72" fmla="*/ 3810000 w 7641771"/>
              <a:gd name="connsiteY72" fmla="*/ 1828800 h 2786743"/>
              <a:gd name="connsiteX73" fmla="*/ 3091543 w 7641771"/>
              <a:gd name="connsiteY73" fmla="*/ 1807028 h 2786743"/>
              <a:gd name="connsiteX74" fmla="*/ 3004457 w 7641771"/>
              <a:gd name="connsiteY74" fmla="*/ 1828800 h 2786743"/>
              <a:gd name="connsiteX75" fmla="*/ 2895600 w 7641771"/>
              <a:gd name="connsiteY75" fmla="*/ 1850571 h 2786743"/>
              <a:gd name="connsiteX76" fmla="*/ 2830285 w 7641771"/>
              <a:gd name="connsiteY76" fmla="*/ 1894114 h 2786743"/>
              <a:gd name="connsiteX77" fmla="*/ 2656114 w 7641771"/>
              <a:gd name="connsiteY77" fmla="*/ 1981200 h 2786743"/>
              <a:gd name="connsiteX78" fmla="*/ 2547257 w 7641771"/>
              <a:gd name="connsiteY78" fmla="*/ 2046514 h 2786743"/>
              <a:gd name="connsiteX79" fmla="*/ 2481943 w 7641771"/>
              <a:gd name="connsiteY79" fmla="*/ 2090057 h 2786743"/>
              <a:gd name="connsiteX80" fmla="*/ 2416628 w 7641771"/>
              <a:gd name="connsiteY80" fmla="*/ 2111828 h 2786743"/>
              <a:gd name="connsiteX81" fmla="*/ 2329543 w 7641771"/>
              <a:gd name="connsiteY81" fmla="*/ 2177143 h 2786743"/>
              <a:gd name="connsiteX82" fmla="*/ 2264228 w 7641771"/>
              <a:gd name="connsiteY82" fmla="*/ 2198914 h 2786743"/>
              <a:gd name="connsiteX83" fmla="*/ 2177143 w 7641771"/>
              <a:gd name="connsiteY83" fmla="*/ 2264228 h 2786743"/>
              <a:gd name="connsiteX84" fmla="*/ 1937657 w 7641771"/>
              <a:gd name="connsiteY84" fmla="*/ 2373085 h 2786743"/>
              <a:gd name="connsiteX85" fmla="*/ 1872343 w 7641771"/>
              <a:gd name="connsiteY85" fmla="*/ 2416628 h 2786743"/>
              <a:gd name="connsiteX86" fmla="*/ 1654628 w 7641771"/>
              <a:gd name="connsiteY86" fmla="*/ 2481943 h 2786743"/>
              <a:gd name="connsiteX87" fmla="*/ 1436914 w 7641771"/>
              <a:gd name="connsiteY87" fmla="*/ 2503714 h 2786743"/>
              <a:gd name="connsiteX88" fmla="*/ 1306285 w 7641771"/>
              <a:gd name="connsiteY88" fmla="*/ 2525485 h 2786743"/>
              <a:gd name="connsiteX89" fmla="*/ 979714 w 7641771"/>
              <a:gd name="connsiteY89" fmla="*/ 2547257 h 2786743"/>
              <a:gd name="connsiteX90" fmla="*/ 174171 w 7641771"/>
              <a:gd name="connsiteY90" fmla="*/ 2525485 h 2786743"/>
              <a:gd name="connsiteX91" fmla="*/ 87085 w 7641771"/>
              <a:gd name="connsiteY91" fmla="*/ 2438400 h 2786743"/>
              <a:gd name="connsiteX92" fmla="*/ 43543 w 7641771"/>
              <a:gd name="connsiteY92" fmla="*/ 2373085 h 2786743"/>
              <a:gd name="connsiteX93" fmla="*/ 0 w 7641771"/>
              <a:gd name="connsiteY93" fmla="*/ 2242457 h 2786743"/>
              <a:gd name="connsiteX94" fmla="*/ 21771 w 7641771"/>
              <a:gd name="connsiteY94" fmla="*/ 1959428 h 2786743"/>
              <a:gd name="connsiteX95" fmla="*/ 43543 w 7641771"/>
              <a:gd name="connsiteY95" fmla="*/ 1741714 h 2786743"/>
              <a:gd name="connsiteX96" fmla="*/ 43543 w 7641771"/>
              <a:gd name="connsiteY96" fmla="*/ 1741714 h 2786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7641771" h="2786743">
                <a:moveTo>
                  <a:pt x="65314" y="2024743"/>
                </a:moveTo>
                <a:lnTo>
                  <a:pt x="65314" y="2024743"/>
                </a:lnTo>
                <a:cubicBezTo>
                  <a:pt x="72571" y="1734457"/>
                  <a:pt x="68188" y="1443646"/>
                  <a:pt x="87085" y="1153885"/>
                </a:cubicBezTo>
                <a:cubicBezTo>
                  <a:pt x="90072" y="1108084"/>
                  <a:pt x="120671" y="1068062"/>
                  <a:pt x="130628" y="1023257"/>
                </a:cubicBezTo>
                <a:cubicBezTo>
                  <a:pt x="145142" y="957943"/>
                  <a:pt x="157943" y="892224"/>
                  <a:pt x="174171" y="827314"/>
                </a:cubicBezTo>
                <a:cubicBezTo>
                  <a:pt x="195203" y="743187"/>
                  <a:pt x="187126" y="767878"/>
                  <a:pt x="261257" y="718457"/>
                </a:cubicBezTo>
                <a:cubicBezTo>
                  <a:pt x="290286" y="674914"/>
                  <a:pt x="299343" y="606203"/>
                  <a:pt x="348343" y="587828"/>
                </a:cubicBezTo>
                <a:cubicBezTo>
                  <a:pt x="406400" y="566057"/>
                  <a:pt x="463691" y="542122"/>
                  <a:pt x="522514" y="522514"/>
                </a:cubicBezTo>
                <a:cubicBezTo>
                  <a:pt x="568626" y="507143"/>
                  <a:pt x="675328" y="487597"/>
                  <a:pt x="718457" y="478971"/>
                </a:cubicBezTo>
                <a:lnTo>
                  <a:pt x="2460171" y="566057"/>
                </a:lnTo>
                <a:cubicBezTo>
                  <a:pt x="2511402" y="569001"/>
                  <a:pt x="2562083" y="578648"/>
                  <a:pt x="2612571" y="587828"/>
                </a:cubicBezTo>
                <a:cubicBezTo>
                  <a:pt x="2727350" y="608697"/>
                  <a:pt x="2685224" y="612047"/>
                  <a:pt x="2808514" y="653143"/>
                </a:cubicBezTo>
                <a:cubicBezTo>
                  <a:pt x="2836901" y="662605"/>
                  <a:pt x="2867001" y="666114"/>
                  <a:pt x="2895600" y="674914"/>
                </a:cubicBezTo>
                <a:cubicBezTo>
                  <a:pt x="2961403" y="695161"/>
                  <a:pt x="3026229" y="718457"/>
                  <a:pt x="3091543" y="740228"/>
                </a:cubicBezTo>
                <a:lnTo>
                  <a:pt x="3810000" y="718457"/>
                </a:lnTo>
                <a:cubicBezTo>
                  <a:pt x="3861252" y="715894"/>
                  <a:pt x="3912427" y="708345"/>
                  <a:pt x="3962400" y="696685"/>
                </a:cubicBezTo>
                <a:cubicBezTo>
                  <a:pt x="4130388" y="657488"/>
                  <a:pt x="4297280" y="613447"/>
                  <a:pt x="4463143" y="566057"/>
                </a:cubicBezTo>
                <a:cubicBezTo>
                  <a:pt x="4513943" y="551543"/>
                  <a:pt x="4565163" y="538424"/>
                  <a:pt x="4615543" y="522514"/>
                </a:cubicBezTo>
                <a:cubicBezTo>
                  <a:pt x="4982420" y="406658"/>
                  <a:pt x="4762569" y="463985"/>
                  <a:pt x="4963885" y="413657"/>
                </a:cubicBezTo>
                <a:cubicBezTo>
                  <a:pt x="5077815" y="337704"/>
                  <a:pt x="4986089" y="390580"/>
                  <a:pt x="5159828" y="326571"/>
                </a:cubicBezTo>
                <a:cubicBezTo>
                  <a:pt x="5254676" y="291627"/>
                  <a:pt x="5349552" y="256591"/>
                  <a:pt x="5442857" y="217714"/>
                </a:cubicBezTo>
                <a:cubicBezTo>
                  <a:pt x="5523800" y="183988"/>
                  <a:pt x="5602881" y="145939"/>
                  <a:pt x="5682343" y="108857"/>
                </a:cubicBezTo>
                <a:cubicBezTo>
                  <a:pt x="5759538" y="72833"/>
                  <a:pt x="5793296" y="47268"/>
                  <a:pt x="5878285" y="21771"/>
                </a:cubicBezTo>
                <a:cubicBezTo>
                  <a:pt x="5913729" y="11138"/>
                  <a:pt x="5950857" y="7257"/>
                  <a:pt x="5987143" y="0"/>
                </a:cubicBezTo>
                <a:cubicBezTo>
                  <a:pt x="6350000" y="7257"/>
                  <a:pt x="6713286" y="2696"/>
                  <a:pt x="7075714" y="21771"/>
                </a:cubicBezTo>
                <a:cubicBezTo>
                  <a:pt x="7128474" y="24548"/>
                  <a:pt x="7177509" y="50133"/>
                  <a:pt x="7228114" y="65314"/>
                </a:cubicBezTo>
                <a:cubicBezTo>
                  <a:pt x="7296379" y="85793"/>
                  <a:pt x="7330233" y="101807"/>
                  <a:pt x="7402285" y="130628"/>
                </a:cubicBezTo>
                <a:cubicBezTo>
                  <a:pt x="7416799" y="152400"/>
                  <a:pt x="7433298" y="172972"/>
                  <a:pt x="7445828" y="195943"/>
                </a:cubicBezTo>
                <a:cubicBezTo>
                  <a:pt x="7487300" y="271974"/>
                  <a:pt x="7546793" y="389980"/>
                  <a:pt x="7576457" y="478971"/>
                </a:cubicBezTo>
                <a:cubicBezTo>
                  <a:pt x="7602341" y="556624"/>
                  <a:pt x="7621843" y="638743"/>
                  <a:pt x="7641771" y="718457"/>
                </a:cubicBezTo>
                <a:cubicBezTo>
                  <a:pt x="7634514" y="791028"/>
                  <a:pt x="7631090" y="864086"/>
                  <a:pt x="7620000" y="936171"/>
                </a:cubicBezTo>
                <a:cubicBezTo>
                  <a:pt x="7616510" y="958853"/>
                  <a:pt x="7604533" y="979419"/>
                  <a:pt x="7598228" y="1001485"/>
                </a:cubicBezTo>
                <a:cubicBezTo>
                  <a:pt x="7572895" y="1090151"/>
                  <a:pt x="7574308" y="1126063"/>
                  <a:pt x="7532914" y="1219200"/>
                </a:cubicBezTo>
                <a:cubicBezTo>
                  <a:pt x="7522287" y="1243111"/>
                  <a:pt x="7503885" y="1262743"/>
                  <a:pt x="7489371" y="1284514"/>
                </a:cubicBezTo>
                <a:cubicBezTo>
                  <a:pt x="7482114" y="1313543"/>
                  <a:pt x="7475820" y="1342829"/>
                  <a:pt x="7467600" y="1371600"/>
                </a:cubicBezTo>
                <a:cubicBezTo>
                  <a:pt x="7461295" y="1393666"/>
                  <a:pt x="7451394" y="1414650"/>
                  <a:pt x="7445828" y="1436914"/>
                </a:cubicBezTo>
                <a:cubicBezTo>
                  <a:pt x="7425379" y="1518711"/>
                  <a:pt x="7432148" y="1541404"/>
                  <a:pt x="7402285" y="1611085"/>
                </a:cubicBezTo>
                <a:cubicBezTo>
                  <a:pt x="7389500" y="1640916"/>
                  <a:pt x="7370796" y="1668037"/>
                  <a:pt x="7358743" y="1698171"/>
                </a:cubicBezTo>
                <a:cubicBezTo>
                  <a:pt x="7341697" y="1740787"/>
                  <a:pt x="7326332" y="1784272"/>
                  <a:pt x="7315200" y="1828800"/>
                </a:cubicBezTo>
                <a:cubicBezTo>
                  <a:pt x="7307943" y="1857828"/>
                  <a:pt x="7305215" y="1888383"/>
                  <a:pt x="7293428" y="1915885"/>
                </a:cubicBezTo>
                <a:cubicBezTo>
                  <a:pt x="7283121" y="1939936"/>
                  <a:pt x="7264399" y="1959428"/>
                  <a:pt x="7249885" y="1981200"/>
                </a:cubicBezTo>
                <a:cubicBezTo>
                  <a:pt x="7242628" y="2024743"/>
                  <a:pt x="7244508" y="2070842"/>
                  <a:pt x="7228114" y="2111828"/>
                </a:cubicBezTo>
                <a:cubicBezTo>
                  <a:pt x="7214638" y="2145518"/>
                  <a:pt x="7182031" y="2168144"/>
                  <a:pt x="7162800" y="2198914"/>
                </a:cubicBezTo>
                <a:cubicBezTo>
                  <a:pt x="7145599" y="2226436"/>
                  <a:pt x="7132438" y="2256342"/>
                  <a:pt x="7119257" y="2286000"/>
                </a:cubicBezTo>
                <a:cubicBezTo>
                  <a:pt x="7103385" y="2321713"/>
                  <a:pt x="7089436" y="2358264"/>
                  <a:pt x="7075714" y="2394857"/>
                </a:cubicBezTo>
                <a:cubicBezTo>
                  <a:pt x="7067656" y="2416345"/>
                  <a:pt x="7068878" y="2442747"/>
                  <a:pt x="7053943" y="2460171"/>
                </a:cubicBezTo>
                <a:cubicBezTo>
                  <a:pt x="7023702" y="2495453"/>
                  <a:pt x="6977943" y="2514399"/>
                  <a:pt x="6945085" y="2547257"/>
                </a:cubicBezTo>
                <a:cubicBezTo>
                  <a:pt x="6926583" y="2565759"/>
                  <a:pt x="6920045" y="2594069"/>
                  <a:pt x="6901543" y="2612571"/>
                </a:cubicBezTo>
                <a:cubicBezTo>
                  <a:pt x="6875885" y="2638229"/>
                  <a:pt x="6847289" y="2662435"/>
                  <a:pt x="6814457" y="2677885"/>
                </a:cubicBezTo>
                <a:cubicBezTo>
                  <a:pt x="6722997" y="2720925"/>
                  <a:pt x="6531428" y="2786743"/>
                  <a:pt x="6531428" y="2786743"/>
                </a:cubicBezTo>
                <a:cubicBezTo>
                  <a:pt x="6435636" y="2764637"/>
                  <a:pt x="6024796" y="2674941"/>
                  <a:pt x="5943600" y="2634343"/>
                </a:cubicBezTo>
                <a:cubicBezTo>
                  <a:pt x="5914571" y="2619829"/>
                  <a:pt x="5886648" y="2602853"/>
                  <a:pt x="5856514" y="2590800"/>
                </a:cubicBezTo>
                <a:cubicBezTo>
                  <a:pt x="5813898" y="2573754"/>
                  <a:pt x="5769428" y="2561771"/>
                  <a:pt x="5725885" y="2547257"/>
                </a:cubicBezTo>
                <a:lnTo>
                  <a:pt x="5660571" y="2525485"/>
                </a:lnTo>
                <a:cubicBezTo>
                  <a:pt x="5638800" y="2518228"/>
                  <a:pt x="5614936" y="2515521"/>
                  <a:pt x="5595257" y="2503714"/>
                </a:cubicBezTo>
                <a:cubicBezTo>
                  <a:pt x="5558971" y="2481943"/>
                  <a:pt x="5524249" y="2457324"/>
                  <a:pt x="5486400" y="2438400"/>
                </a:cubicBezTo>
                <a:cubicBezTo>
                  <a:pt x="5465873" y="2428137"/>
                  <a:pt x="5441612" y="2426891"/>
                  <a:pt x="5421085" y="2416628"/>
                </a:cubicBezTo>
                <a:cubicBezTo>
                  <a:pt x="5397682" y="2404926"/>
                  <a:pt x="5378489" y="2386067"/>
                  <a:pt x="5355771" y="2373085"/>
                </a:cubicBezTo>
                <a:cubicBezTo>
                  <a:pt x="5327592" y="2356983"/>
                  <a:pt x="5296207" y="2346744"/>
                  <a:pt x="5268685" y="2329543"/>
                </a:cubicBezTo>
                <a:cubicBezTo>
                  <a:pt x="5237915" y="2310312"/>
                  <a:pt x="5212370" y="2283460"/>
                  <a:pt x="5181600" y="2264228"/>
                </a:cubicBezTo>
                <a:cubicBezTo>
                  <a:pt x="5154078" y="2247027"/>
                  <a:pt x="5122885" y="2236447"/>
                  <a:pt x="5094514" y="2220685"/>
                </a:cubicBezTo>
                <a:cubicBezTo>
                  <a:pt x="5057523" y="2200135"/>
                  <a:pt x="5023506" y="2174295"/>
                  <a:pt x="4985657" y="2155371"/>
                </a:cubicBezTo>
                <a:cubicBezTo>
                  <a:pt x="4965131" y="2145108"/>
                  <a:pt x="4941436" y="2142640"/>
                  <a:pt x="4920343" y="2133600"/>
                </a:cubicBezTo>
                <a:cubicBezTo>
                  <a:pt x="4890512" y="2120815"/>
                  <a:pt x="4862915" y="2103238"/>
                  <a:pt x="4833257" y="2090057"/>
                </a:cubicBezTo>
                <a:cubicBezTo>
                  <a:pt x="4797544" y="2074185"/>
                  <a:pt x="4759355" y="2063992"/>
                  <a:pt x="4724400" y="2046514"/>
                </a:cubicBezTo>
                <a:cubicBezTo>
                  <a:pt x="4700996" y="2034812"/>
                  <a:pt x="4683585" y="2012159"/>
                  <a:pt x="4659085" y="2002971"/>
                </a:cubicBezTo>
                <a:cubicBezTo>
                  <a:pt x="4624437" y="1989978"/>
                  <a:pt x="4586514" y="1988457"/>
                  <a:pt x="4550228" y="1981200"/>
                </a:cubicBezTo>
                <a:cubicBezTo>
                  <a:pt x="4493954" y="1958690"/>
                  <a:pt x="4366641" y="1905293"/>
                  <a:pt x="4310743" y="1894114"/>
                </a:cubicBezTo>
                <a:cubicBezTo>
                  <a:pt x="4274457" y="1886857"/>
                  <a:pt x="4237785" y="1881318"/>
                  <a:pt x="4201885" y="1872343"/>
                </a:cubicBezTo>
                <a:cubicBezTo>
                  <a:pt x="4179621" y="1866777"/>
                  <a:pt x="4158974" y="1855549"/>
                  <a:pt x="4136571" y="1850571"/>
                </a:cubicBezTo>
                <a:cubicBezTo>
                  <a:pt x="4093479" y="1840995"/>
                  <a:pt x="4049229" y="1837457"/>
                  <a:pt x="4005943" y="1828800"/>
                </a:cubicBezTo>
                <a:cubicBezTo>
                  <a:pt x="3976602" y="1822932"/>
                  <a:pt x="3951514" y="1807028"/>
                  <a:pt x="3918857" y="1807028"/>
                </a:cubicBezTo>
                <a:cubicBezTo>
                  <a:pt x="3886200" y="1807028"/>
                  <a:pt x="3875686" y="1830790"/>
                  <a:pt x="3810000" y="1828800"/>
                </a:cubicBezTo>
                <a:lnTo>
                  <a:pt x="3091543" y="1807028"/>
                </a:lnTo>
                <a:cubicBezTo>
                  <a:pt x="2957286" y="1807028"/>
                  <a:pt x="3033667" y="1822309"/>
                  <a:pt x="3004457" y="1828800"/>
                </a:cubicBezTo>
                <a:cubicBezTo>
                  <a:pt x="2968334" y="1836827"/>
                  <a:pt x="2931886" y="1843314"/>
                  <a:pt x="2895600" y="1850571"/>
                </a:cubicBezTo>
                <a:cubicBezTo>
                  <a:pt x="2873828" y="1865085"/>
                  <a:pt x="2853256" y="1881584"/>
                  <a:pt x="2830285" y="1894114"/>
                </a:cubicBezTo>
                <a:cubicBezTo>
                  <a:pt x="2773301" y="1925196"/>
                  <a:pt x="2711774" y="1947804"/>
                  <a:pt x="2656114" y="1981200"/>
                </a:cubicBezTo>
                <a:cubicBezTo>
                  <a:pt x="2619828" y="2002971"/>
                  <a:pt x="2583141" y="2024087"/>
                  <a:pt x="2547257" y="2046514"/>
                </a:cubicBezTo>
                <a:cubicBezTo>
                  <a:pt x="2525068" y="2060382"/>
                  <a:pt x="2505347" y="2078355"/>
                  <a:pt x="2481943" y="2090057"/>
                </a:cubicBezTo>
                <a:cubicBezTo>
                  <a:pt x="2461417" y="2100320"/>
                  <a:pt x="2438400" y="2104571"/>
                  <a:pt x="2416628" y="2111828"/>
                </a:cubicBezTo>
                <a:cubicBezTo>
                  <a:pt x="2387600" y="2133600"/>
                  <a:pt x="2361048" y="2159140"/>
                  <a:pt x="2329543" y="2177143"/>
                </a:cubicBezTo>
                <a:cubicBezTo>
                  <a:pt x="2309617" y="2188529"/>
                  <a:pt x="2284154" y="2187528"/>
                  <a:pt x="2264228" y="2198914"/>
                </a:cubicBezTo>
                <a:cubicBezTo>
                  <a:pt x="2232723" y="2216917"/>
                  <a:pt x="2208486" y="2245945"/>
                  <a:pt x="2177143" y="2264228"/>
                </a:cubicBezTo>
                <a:cubicBezTo>
                  <a:pt x="2047343" y="2339945"/>
                  <a:pt x="2041605" y="2338436"/>
                  <a:pt x="1937657" y="2373085"/>
                </a:cubicBezTo>
                <a:cubicBezTo>
                  <a:pt x="1915886" y="2387599"/>
                  <a:pt x="1896254" y="2406001"/>
                  <a:pt x="1872343" y="2416628"/>
                </a:cubicBezTo>
                <a:cubicBezTo>
                  <a:pt x="1843639" y="2429386"/>
                  <a:pt x="1701289" y="2475277"/>
                  <a:pt x="1654628" y="2481943"/>
                </a:cubicBezTo>
                <a:cubicBezTo>
                  <a:pt x="1582428" y="2492257"/>
                  <a:pt x="1509284" y="2494668"/>
                  <a:pt x="1436914" y="2503714"/>
                </a:cubicBezTo>
                <a:cubicBezTo>
                  <a:pt x="1393111" y="2509189"/>
                  <a:pt x="1350230" y="2521300"/>
                  <a:pt x="1306285" y="2525485"/>
                </a:cubicBezTo>
                <a:cubicBezTo>
                  <a:pt x="1197678" y="2535829"/>
                  <a:pt x="1088571" y="2540000"/>
                  <a:pt x="979714" y="2547257"/>
                </a:cubicBezTo>
                <a:cubicBezTo>
                  <a:pt x="711200" y="2540000"/>
                  <a:pt x="442448" y="2538899"/>
                  <a:pt x="174171" y="2525485"/>
                </a:cubicBezTo>
                <a:cubicBezTo>
                  <a:pt x="84854" y="2521019"/>
                  <a:pt x="118346" y="2500923"/>
                  <a:pt x="87085" y="2438400"/>
                </a:cubicBezTo>
                <a:cubicBezTo>
                  <a:pt x="75383" y="2414996"/>
                  <a:pt x="54170" y="2396996"/>
                  <a:pt x="43543" y="2373085"/>
                </a:cubicBezTo>
                <a:cubicBezTo>
                  <a:pt x="24902" y="2331143"/>
                  <a:pt x="0" y="2242457"/>
                  <a:pt x="0" y="2242457"/>
                </a:cubicBezTo>
                <a:cubicBezTo>
                  <a:pt x="7257" y="2148114"/>
                  <a:pt x="12356" y="2053580"/>
                  <a:pt x="21771" y="1959428"/>
                </a:cubicBezTo>
                <a:cubicBezTo>
                  <a:pt x="46622" y="1710918"/>
                  <a:pt x="43543" y="1889975"/>
                  <a:pt x="43543" y="1741714"/>
                </a:cubicBezTo>
                <a:lnTo>
                  <a:pt x="43543" y="1741714"/>
                </a:lnTo>
              </a:path>
            </a:pathLst>
          </a:custGeom>
          <a:solidFill>
            <a:schemeClr val="accent1">
              <a:alpha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6DCA6B17-6EC0-7445-AD20-9A89CDBDF4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92333" y="5168650"/>
            <a:ext cx="932400" cy="9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90079"/>
      </p:ext>
    </p:extLst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206672B-78A5-B640-9BF3-22FB7E01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789" y="4022142"/>
            <a:ext cx="787400" cy="787400"/>
          </a:xfrm>
          <a:prstGeom prst="rect">
            <a:avLst/>
          </a:pr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9D2669E6-30C0-A24A-A926-F097E59ED528}"/>
              </a:ext>
            </a:extLst>
          </p:cNvPr>
          <p:cNvSpPr/>
          <p:nvPr/>
        </p:nvSpPr>
        <p:spPr>
          <a:xfrm rot="5400000">
            <a:off x="7361674" y="2608287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F4C2782-9B63-6A40-95C9-D7C96DC200FE}"/>
              </a:ext>
            </a:extLst>
          </p:cNvPr>
          <p:cNvSpPr/>
          <p:nvPr/>
        </p:nvSpPr>
        <p:spPr>
          <a:xfrm>
            <a:off x="7395808" y="1105281"/>
            <a:ext cx="165782" cy="17082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2EE5644-D49D-5D40-BBC5-49606D28EC1A}"/>
              </a:ext>
            </a:extLst>
          </p:cNvPr>
          <p:cNvSpPr/>
          <p:nvPr/>
        </p:nvSpPr>
        <p:spPr>
          <a:xfrm>
            <a:off x="7312917" y="1302890"/>
            <a:ext cx="165782" cy="17082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6C421F2-5C20-1C46-B77C-18EBCDB8FD55}"/>
              </a:ext>
            </a:extLst>
          </p:cNvPr>
          <p:cNvSpPr/>
          <p:nvPr/>
        </p:nvSpPr>
        <p:spPr>
          <a:xfrm>
            <a:off x="7171401" y="1473714"/>
            <a:ext cx="165782" cy="17082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30C3159-F731-CB4D-BD43-7AF6FEF7CC12}"/>
              </a:ext>
            </a:extLst>
          </p:cNvPr>
          <p:cNvSpPr/>
          <p:nvPr/>
        </p:nvSpPr>
        <p:spPr>
          <a:xfrm>
            <a:off x="7092602" y="1700821"/>
            <a:ext cx="165782" cy="17082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>
              <a:hlinkClick r:id="" action="ppaction://hlinkshowjump?jump=lastslideviewed"/>
            </p:cNvPr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600" dirty="0"/>
                <a:t>Projekt X 90 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reihandform 5">
            <a:extLst>
              <a:ext uri="{FF2B5EF4-FFF2-40B4-BE49-F238E27FC236}">
                <a16:creationId xmlns:a16="http://schemas.microsoft.com/office/drawing/2014/main" id="{D3A34325-5F1B-6246-B011-467500E10C60}"/>
              </a:ext>
            </a:extLst>
          </p:cNvPr>
          <p:cNvSpPr/>
          <p:nvPr/>
        </p:nvSpPr>
        <p:spPr>
          <a:xfrm>
            <a:off x="5874327" y="831269"/>
            <a:ext cx="1967346" cy="2729344"/>
          </a:xfrm>
          <a:custGeom>
            <a:avLst/>
            <a:gdLst>
              <a:gd name="connsiteX0" fmla="*/ 96982 w 1454728"/>
              <a:gd name="connsiteY0" fmla="*/ 0 h 3713018"/>
              <a:gd name="connsiteX1" fmla="*/ 0 w 1454728"/>
              <a:gd name="connsiteY1" fmla="*/ 651163 h 3713018"/>
              <a:gd name="connsiteX2" fmla="*/ 443346 w 1454728"/>
              <a:gd name="connsiteY2" fmla="*/ 1551709 h 3713018"/>
              <a:gd name="connsiteX3" fmla="*/ 1011382 w 1454728"/>
              <a:gd name="connsiteY3" fmla="*/ 2826327 h 3713018"/>
              <a:gd name="connsiteX4" fmla="*/ 1454728 w 1454728"/>
              <a:gd name="connsiteY4" fmla="*/ 3713018 h 3713018"/>
              <a:gd name="connsiteX0" fmla="*/ 96982 w 1967346"/>
              <a:gd name="connsiteY0" fmla="*/ 0 h 3089563"/>
              <a:gd name="connsiteX1" fmla="*/ 0 w 1967346"/>
              <a:gd name="connsiteY1" fmla="*/ 651163 h 3089563"/>
              <a:gd name="connsiteX2" fmla="*/ 443346 w 1967346"/>
              <a:gd name="connsiteY2" fmla="*/ 1551709 h 3089563"/>
              <a:gd name="connsiteX3" fmla="*/ 1011382 w 1967346"/>
              <a:gd name="connsiteY3" fmla="*/ 2826327 h 3089563"/>
              <a:gd name="connsiteX4" fmla="*/ 1967346 w 1967346"/>
              <a:gd name="connsiteY4" fmla="*/ 3089563 h 3089563"/>
              <a:gd name="connsiteX0" fmla="*/ 83128 w 1967346"/>
              <a:gd name="connsiteY0" fmla="*/ 0 h 2729344"/>
              <a:gd name="connsiteX1" fmla="*/ 0 w 1967346"/>
              <a:gd name="connsiteY1" fmla="*/ 290944 h 2729344"/>
              <a:gd name="connsiteX2" fmla="*/ 443346 w 1967346"/>
              <a:gd name="connsiteY2" fmla="*/ 1191490 h 2729344"/>
              <a:gd name="connsiteX3" fmla="*/ 1011382 w 1967346"/>
              <a:gd name="connsiteY3" fmla="*/ 2466108 h 2729344"/>
              <a:gd name="connsiteX4" fmla="*/ 1967346 w 1967346"/>
              <a:gd name="connsiteY4" fmla="*/ 2729344 h 272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346" h="2729344">
                <a:moveTo>
                  <a:pt x="83128" y="0"/>
                </a:moveTo>
                <a:lnTo>
                  <a:pt x="0" y="290944"/>
                </a:lnTo>
                <a:lnTo>
                  <a:pt x="443346" y="1191490"/>
                </a:lnTo>
                <a:lnTo>
                  <a:pt x="1011382" y="2466108"/>
                </a:lnTo>
                <a:lnTo>
                  <a:pt x="1967346" y="2729344"/>
                </a:lnTo>
              </a:path>
            </a:pathLst>
          </a:cu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AC1D271-0332-0349-9D90-B0A0E8E912C8}"/>
              </a:ext>
            </a:extLst>
          </p:cNvPr>
          <p:cNvSpPr/>
          <p:nvPr/>
        </p:nvSpPr>
        <p:spPr>
          <a:xfrm>
            <a:off x="21308765" y="-577205"/>
            <a:ext cx="165782" cy="17082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C6CA815-DC37-4644-95A6-370A714BB4EB}"/>
              </a:ext>
            </a:extLst>
          </p:cNvPr>
          <p:cNvSpPr/>
          <p:nvPr/>
        </p:nvSpPr>
        <p:spPr>
          <a:xfrm>
            <a:off x="4294909" y="831268"/>
            <a:ext cx="3546764" cy="583276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E5DF5EAB-60B6-2548-BF0C-10D674FA95B1}"/>
              </a:ext>
            </a:extLst>
          </p:cNvPr>
          <p:cNvSpPr txBox="1"/>
          <p:nvPr/>
        </p:nvSpPr>
        <p:spPr>
          <a:xfrm>
            <a:off x="5996191" y="858994"/>
            <a:ext cx="116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Münster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E145582E-B2D9-C440-B381-0A0B77EB10C6}"/>
              </a:ext>
            </a:extLst>
          </p:cNvPr>
          <p:cNvSpPr txBox="1"/>
          <p:nvPr/>
        </p:nvSpPr>
        <p:spPr>
          <a:xfrm>
            <a:off x="4253196" y="846626"/>
            <a:ext cx="116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Kreis Coe</a:t>
            </a: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8D722FB5-1A89-2A4C-A022-1CF52074B9CA}"/>
              </a:ext>
            </a:extLst>
          </p:cNvPr>
          <p:cNvSpPr/>
          <p:nvPr/>
        </p:nvSpPr>
        <p:spPr>
          <a:xfrm>
            <a:off x="240632" y="831268"/>
            <a:ext cx="3801979" cy="5832767"/>
          </a:xfrm>
          <a:prstGeom prst="rect">
            <a:avLst/>
          </a:prstGeom>
          <a:noFill/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76BA5F11-02B5-6042-A2EB-6E83AE8B2531}"/>
              </a:ext>
            </a:extLst>
          </p:cNvPr>
          <p:cNvSpPr/>
          <p:nvPr/>
        </p:nvSpPr>
        <p:spPr>
          <a:xfrm>
            <a:off x="8169542" y="846626"/>
            <a:ext cx="3801979" cy="5832767"/>
          </a:xfrm>
          <a:prstGeom prst="rect">
            <a:avLst/>
          </a:prstGeom>
          <a:noFill/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1" name="Pfeil nach rechts 60">
            <a:extLst>
              <a:ext uri="{FF2B5EF4-FFF2-40B4-BE49-F238E27FC236}">
                <a16:creationId xmlns:a16="http://schemas.microsoft.com/office/drawing/2014/main" id="{2B36067C-50AB-AD49-B6C2-C0009D7AEE6C}"/>
              </a:ext>
            </a:extLst>
          </p:cNvPr>
          <p:cNvSpPr/>
          <p:nvPr/>
        </p:nvSpPr>
        <p:spPr>
          <a:xfrm rot="10800000">
            <a:off x="7776678" y="3452049"/>
            <a:ext cx="457859" cy="349247"/>
          </a:xfrm>
          <a:prstGeom prst="rightArrow">
            <a:avLst/>
          </a:prstGeom>
          <a:solidFill>
            <a:srgbClr val="6BE27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1" name="Bild 21">
            <a:extLst>
              <a:ext uri="{FF2B5EF4-FFF2-40B4-BE49-F238E27FC236}">
                <a16:creationId xmlns:a16="http://schemas.microsoft.com/office/drawing/2014/main" id="{19035A0B-AA7C-B143-BA85-1FD2F7608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3068">
            <a:off x="5529011" y="4980502"/>
            <a:ext cx="264413" cy="275823"/>
          </a:xfrm>
          <a:prstGeom prst="rect">
            <a:avLst/>
          </a:prstGeom>
        </p:spPr>
      </p:pic>
      <p:pic>
        <p:nvPicPr>
          <p:cNvPr id="42" name="Bild 24">
            <a:extLst>
              <a:ext uri="{FF2B5EF4-FFF2-40B4-BE49-F238E27FC236}">
                <a16:creationId xmlns:a16="http://schemas.microsoft.com/office/drawing/2014/main" id="{AE431C16-E427-9B41-AF18-917484E07F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4" t="21342" r="7224" b="22159"/>
          <a:stretch/>
        </p:blipFill>
        <p:spPr>
          <a:xfrm rot="19173068">
            <a:off x="6069028" y="4220370"/>
            <a:ext cx="298293" cy="280875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EDECC117-A87F-354F-B84B-FD7BD29088DF}"/>
              </a:ext>
            </a:extLst>
          </p:cNvPr>
          <p:cNvSpPr txBox="1"/>
          <p:nvPr/>
        </p:nvSpPr>
        <p:spPr>
          <a:xfrm>
            <a:off x="5955130" y="5317472"/>
            <a:ext cx="135778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 dirty="0"/>
              <a:t>IÖV  on demand</a:t>
            </a:r>
          </a:p>
        </p:txBody>
      </p: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E3CA54AD-C2D4-674D-B9A7-88E26716512C}"/>
              </a:ext>
            </a:extLst>
          </p:cNvPr>
          <p:cNvCxnSpPr/>
          <p:nvPr/>
        </p:nvCxnSpPr>
        <p:spPr>
          <a:xfrm rot="19173068" flipV="1">
            <a:off x="5671208" y="4687275"/>
            <a:ext cx="630689" cy="174784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FD73349F-4A68-0946-ABAD-6567A699C3EE}"/>
              </a:ext>
            </a:extLst>
          </p:cNvPr>
          <p:cNvCxnSpPr/>
          <p:nvPr/>
        </p:nvCxnSpPr>
        <p:spPr>
          <a:xfrm rot="19173068">
            <a:off x="5897393" y="4937203"/>
            <a:ext cx="702449" cy="52810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6BDF43FA-6321-4845-9CEC-AE31C4E28F25}"/>
              </a:ext>
            </a:extLst>
          </p:cNvPr>
          <p:cNvCxnSpPr/>
          <p:nvPr/>
        </p:nvCxnSpPr>
        <p:spPr>
          <a:xfrm rot="19173068">
            <a:off x="5262754" y="4150527"/>
            <a:ext cx="760600" cy="53063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D655A5B8-472D-F048-A818-D0DF05BEBEA2}"/>
              </a:ext>
            </a:extLst>
          </p:cNvPr>
          <p:cNvCxnSpPr/>
          <p:nvPr/>
        </p:nvCxnSpPr>
        <p:spPr>
          <a:xfrm rot="19173068" flipH="1" flipV="1">
            <a:off x="5351239" y="4447782"/>
            <a:ext cx="53112" cy="72819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6C35EEBC-B773-0246-812F-C8B2C6A89BAA}"/>
              </a:ext>
            </a:extLst>
          </p:cNvPr>
          <p:cNvCxnSpPr/>
          <p:nvPr/>
        </p:nvCxnSpPr>
        <p:spPr>
          <a:xfrm rot="19173068" flipH="1">
            <a:off x="6524383" y="4395696"/>
            <a:ext cx="65097" cy="683254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Bild 94">
            <a:extLst>
              <a:ext uri="{FF2B5EF4-FFF2-40B4-BE49-F238E27FC236}">
                <a16:creationId xmlns:a16="http://schemas.microsoft.com/office/drawing/2014/main" id="{6148AA58-E3D0-084F-BFAE-3B07CFD5C0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" t="14101" r="21386" b="3306"/>
          <a:stretch/>
        </p:blipFill>
        <p:spPr>
          <a:xfrm rot="19173068">
            <a:off x="6760358" y="4959827"/>
            <a:ext cx="315514" cy="375151"/>
          </a:xfrm>
          <a:prstGeom prst="rect">
            <a:avLst/>
          </a:prstGeom>
        </p:spPr>
      </p:pic>
      <p:sp>
        <p:nvSpPr>
          <p:cNvPr id="53" name="Bogen 52">
            <a:extLst>
              <a:ext uri="{FF2B5EF4-FFF2-40B4-BE49-F238E27FC236}">
                <a16:creationId xmlns:a16="http://schemas.microsoft.com/office/drawing/2014/main" id="{B2149BE4-7597-5F40-9D23-D0FD2F293BC3}"/>
              </a:ext>
            </a:extLst>
          </p:cNvPr>
          <p:cNvSpPr/>
          <p:nvPr/>
        </p:nvSpPr>
        <p:spPr>
          <a:xfrm rot="6886756">
            <a:off x="6277866" y="3013468"/>
            <a:ext cx="1952852" cy="5090240"/>
          </a:xfrm>
          <a:prstGeom prst="arc">
            <a:avLst>
              <a:gd name="adj1" fmla="val 20967706"/>
              <a:gd name="adj2" fmla="val 11286882"/>
            </a:avLst>
          </a:prstGeom>
          <a:solidFill>
            <a:srgbClr val="6BE277">
              <a:alpha val="41176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Grafik 15" descr="Taxi">
            <a:extLst>
              <a:ext uri="{FF2B5EF4-FFF2-40B4-BE49-F238E27FC236}">
                <a16:creationId xmlns:a16="http://schemas.microsoft.com/office/drawing/2014/main" id="{DADFEDCE-DFF0-3148-AC3E-3C02AAC1E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25571" y="4268635"/>
            <a:ext cx="914400" cy="914400"/>
          </a:xfrm>
          <a:prstGeom prst="rect">
            <a:avLst/>
          </a:prstGeom>
        </p:spPr>
      </p:pic>
      <p:pic>
        <p:nvPicPr>
          <p:cNvPr id="18" name="Grafik 17" descr="Rad">
            <a:extLst>
              <a:ext uri="{FF2B5EF4-FFF2-40B4-BE49-F238E27FC236}">
                <a16:creationId xmlns:a16="http://schemas.microsoft.com/office/drawing/2014/main" id="{2E2A48B7-1336-E645-A86A-BFAD15E9B2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35520" y="2637517"/>
            <a:ext cx="914400" cy="914400"/>
          </a:xfrm>
          <a:prstGeom prst="rect">
            <a:avLst/>
          </a:prstGeom>
        </p:spPr>
      </p:pic>
      <p:pic>
        <p:nvPicPr>
          <p:cNvPr id="20" name="Grafik 19" descr="Bus">
            <a:extLst>
              <a:ext uri="{FF2B5EF4-FFF2-40B4-BE49-F238E27FC236}">
                <a16:creationId xmlns:a16="http://schemas.microsoft.com/office/drawing/2014/main" id="{FD79F2DB-1890-0847-A641-DBB178F1DC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06691" y="5084194"/>
            <a:ext cx="914400" cy="914400"/>
          </a:xfrm>
          <a:prstGeom prst="rect">
            <a:avLst/>
          </a:prstGeom>
        </p:spPr>
      </p:pic>
      <p:pic>
        <p:nvPicPr>
          <p:cNvPr id="24" name="Grafik 23" descr="Auto">
            <a:extLst>
              <a:ext uri="{FF2B5EF4-FFF2-40B4-BE49-F238E27FC236}">
                <a16:creationId xmlns:a16="http://schemas.microsoft.com/office/drawing/2014/main" id="{9B818134-8603-214D-B99F-52828BEE4D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06691" y="5899754"/>
            <a:ext cx="914400" cy="914400"/>
          </a:xfrm>
          <a:prstGeom prst="rect">
            <a:avLst/>
          </a:prstGeom>
        </p:spPr>
      </p:pic>
      <p:pic>
        <p:nvPicPr>
          <p:cNvPr id="79" name="Grafik 78" descr="Rad">
            <a:extLst>
              <a:ext uri="{FF2B5EF4-FFF2-40B4-BE49-F238E27FC236}">
                <a16:creationId xmlns:a16="http://schemas.microsoft.com/office/drawing/2014/main" id="{EC39BE2A-867C-854E-88BD-846E7D320C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06691" y="1821958"/>
            <a:ext cx="914400" cy="914400"/>
          </a:xfrm>
          <a:prstGeom prst="rect">
            <a:avLst/>
          </a:prstGeom>
        </p:spPr>
      </p:pic>
      <p:pic>
        <p:nvPicPr>
          <p:cNvPr id="80" name="Grafik 79" descr="Bus">
            <a:extLst>
              <a:ext uri="{FF2B5EF4-FFF2-40B4-BE49-F238E27FC236}">
                <a16:creationId xmlns:a16="http://schemas.microsoft.com/office/drawing/2014/main" id="{94B4B606-2471-1A4C-B8FD-0ACCE933EE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36597" y="3453076"/>
            <a:ext cx="914400" cy="914400"/>
          </a:xfrm>
          <a:prstGeom prst="rect">
            <a:avLst/>
          </a:prstGeom>
        </p:spPr>
      </p:pic>
      <p:pic>
        <p:nvPicPr>
          <p:cNvPr id="26" name="Grafik 25" descr="Gehen">
            <a:extLst>
              <a:ext uri="{FF2B5EF4-FFF2-40B4-BE49-F238E27FC236}">
                <a16:creationId xmlns:a16="http://schemas.microsoft.com/office/drawing/2014/main" id="{1B45B0FB-CBD2-6644-8C45-8C1EDE57D2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599522" y="1006399"/>
            <a:ext cx="914400" cy="914400"/>
          </a:xfrm>
          <a:prstGeom prst="rect">
            <a:avLst/>
          </a:prstGeom>
        </p:spPr>
      </p:pic>
      <p:sp>
        <p:nvSpPr>
          <p:cNvPr id="81" name="Textfeld 80">
            <a:extLst>
              <a:ext uri="{FF2B5EF4-FFF2-40B4-BE49-F238E27FC236}">
                <a16:creationId xmlns:a16="http://schemas.microsoft.com/office/drawing/2014/main" id="{C44D47DC-5209-E746-ADF2-8A2254AB66B2}"/>
              </a:ext>
            </a:extLst>
          </p:cNvPr>
          <p:cNvSpPr txBox="1"/>
          <p:nvPr/>
        </p:nvSpPr>
        <p:spPr>
          <a:xfrm>
            <a:off x="10003769" y="2311351"/>
            <a:ext cx="19677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Alle Kombinationen aus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privat,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geteilt,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gemeinsam,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gewerblich,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öffentlich!</a:t>
            </a:r>
          </a:p>
        </p:txBody>
      </p:sp>
      <p:pic>
        <p:nvPicPr>
          <p:cNvPr id="46" name="Inhaltsplatzhalter 3" descr="_BUS0952.jpg">
            <a:extLst>
              <a:ext uri="{FF2B5EF4-FFF2-40B4-BE49-F238E27FC236}">
                <a16:creationId xmlns:a16="http://schemas.microsoft.com/office/drawing/2014/main" id="{49F7BFF9-8F1F-E446-A5D4-FEE8BBAA216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" r="17491" b="8683"/>
          <a:stretch/>
        </p:blipFill>
        <p:spPr>
          <a:xfrm>
            <a:off x="306992" y="3967214"/>
            <a:ext cx="3765064" cy="267562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69470F4-3643-3040-94E0-60903D5BEEC0}"/>
              </a:ext>
            </a:extLst>
          </p:cNvPr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303791" y="885813"/>
            <a:ext cx="3765600" cy="2674800"/>
          </a:xfrm>
          <a:prstGeom prst="rect">
            <a:avLst/>
          </a:prstGeom>
        </p:spPr>
      </p:pic>
      <p:sp>
        <p:nvSpPr>
          <p:cNvPr id="60" name="Pfeil nach rechts 59">
            <a:extLst>
              <a:ext uri="{FF2B5EF4-FFF2-40B4-BE49-F238E27FC236}">
                <a16:creationId xmlns:a16="http://schemas.microsoft.com/office/drawing/2014/main" id="{6B82A65B-95E2-DF47-99B3-D0416949B852}"/>
              </a:ext>
            </a:extLst>
          </p:cNvPr>
          <p:cNvSpPr/>
          <p:nvPr/>
        </p:nvSpPr>
        <p:spPr>
          <a:xfrm rot="10800000">
            <a:off x="3909693" y="3465513"/>
            <a:ext cx="457859" cy="349247"/>
          </a:xfrm>
          <a:prstGeom prst="rightArrow">
            <a:avLst/>
          </a:prstGeom>
          <a:solidFill>
            <a:srgbClr val="6BE27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12707"/>
      </p:ext>
    </p:extLst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>
              <a:hlinkClick r:id="" action="ppaction://hlinkshowjump?jump=lastslideviewed"/>
            </p:cNvPr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600" dirty="0"/>
                <a:t>Das Reallabor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479DFAF5-086E-744C-9874-CEB3E410D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986" y="580235"/>
            <a:ext cx="8458200" cy="604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28317"/>
      </p:ext>
    </p:extLst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23</a:t>
            </a:fld>
            <a:endParaRPr lang="en-US"/>
          </a:p>
        </p:txBody>
      </p:sp>
      <p:grpSp>
        <p:nvGrpSpPr>
          <p:cNvPr id="40" name="Gruppierung 39"/>
          <p:cNvGrpSpPr/>
          <p:nvPr/>
        </p:nvGrpSpPr>
        <p:grpSpPr>
          <a:xfrm>
            <a:off x="3143672" y="6375972"/>
            <a:ext cx="4748310" cy="437404"/>
            <a:chOff x="1619672" y="6309320"/>
            <a:chExt cx="4748310" cy="437404"/>
          </a:xfrm>
        </p:grpSpPr>
        <p:pic>
          <p:nvPicPr>
            <p:cNvPr id="41" name="Grafik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6096" y="6381328"/>
              <a:ext cx="931886" cy="331127"/>
            </a:xfrm>
            <a:prstGeom prst="rect">
              <a:avLst/>
            </a:prstGeom>
          </p:spPr>
        </p:pic>
        <p:grpSp>
          <p:nvGrpSpPr>
            <p:cNvPr id="42" name="Gruppierung 41"/>
            <p:cNvGrpSpPr/>
            <p:nvPr/>
          </p:nvGrpSpPr>
          <p:grpSpPr>
            <a:xfrm>
              <a:off x="1619672" y="6309320"/>
              <a:ext cx="3384376" cy="437404"/>
              <a:chOff x="1619672" y="6309320"/>
              <a:chExt cx="3384376" cy="437404"/>
            </a:xfrm>
          </p:grpSpPr>
          <p:pic>
            <p:nvPicPr>
              <p:cNvPr id="43" name="Grafik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19672" y="6313125"/>
                <a:ext cx="825151" cy="409099"/>
              </a:xfrm>
              <a:prstGeom prst="rect">
                <a:avLst/>
              </a:prstGeom>
            </p:spPr>
          </p:pic>
          <p:pic>
            <p:nvPicPr>
              <p:cNvPr id="44" name="Grafik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4030" b="28099"/>
              <a:stretch/>
            </p:blipFill>
            <p:spPr>
              <a:xfrm>
                <a:off x="4139952" y="6309320"/>
                <a:ext cx="864096" cy="412870"/>
              </a:xfrm>
              <a:prstGeom prst="rect">
                <a:avLst/>
              </a:prstGeom>
            </p:spPr>
          </p:pic>
          <p:pic>
            <p:nvPicPr>
              <p:cNvPr id="45" name="Grafik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55776" y="6381328"/>
                <a:ext cx="1288047" cy="365396"/>
              </a:xfrm>
              <a:prstGeom prst="rect">
                <a:avLst/>
              </a:prstGeom>
            </p:spPr>
          </p:pic>
        </p:grpSp>
      </p:grpSp>
      <p:pic>
        <p:nvPicPr>
          <p:cNvPr id="2" name="Bild 1" descr="Präsentation Leohaus PP97[1]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72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40674"/>
      </p:ext>
    </p:extLst>
  </p:cSld>
  <p:clrMapOvr>
    <a:masterClrMapping/>
  </p:clrMapOvr>
  <p:transition spd="slow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35467" y="1128890"/>
            <a:ext cx="11435644" cy="5068711"/>
          </a:xfrm>
          <a:prstGeom prst="rect">
            <a:avLst/>
          </a:prstGeom>
          <a:noFill/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24</a:t>
            </a:fld>
            <a:endParaRPr lang="en-US"/>
          </a:p>
        </p:txBody>
      </p:sp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/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10000"/>
            </a:bodyPr>
            <a:lstStyle/>
            <a:p>
              <a:r>
                <a:rPr lang="de-DE" sz="3600" dirty="0"/>
                <a:t>Fahrten planen etc.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2"/>
          <a:stretch/>
        </p:blipFill>
        <p:spPr>
          <a:xfrm>
            <a:off x="331902" y="657519"/>
            <a:ext cx="11528195" cy="734456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140D5B4-2888-BA4F-B1DE-B9F83F8B94C1}"/>
              </a:ext>
            </a:extLst>
          </p:cNvPr>
          <p:cNvSpPr txBox="1"/>
          <p:nvPr/>
        </p:nvSpPr>
        <p:spPr>
          <a:xfrm>
            <a:off x="2516957" y="590171"/>
            <a:ext cx="649641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800" dirty="0" err="1"/>
              <a:t>Bösensell</a:t>
            </a:r>
            <a:r>
              <a:rPr lang="de-DE" sz="2800" dirty="0"/>
              <a:t>, Schule – Dülmen, </a:t>
            </a:r>
            <a:r>
              <a:rPr lang="de-DE" sz="2800" dirty="0" err="1"/>
              <a:t>Dernekamp</a:t>
            </a:r>
            <a:endParaRPr lang="de-DE" sz="2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6807010-5BEA-EF4F-A672-72B59006138B}"/>
              </a:ext>
            </a:extLst>
          </p:cNvPr>
          <p:cNvSpPr txBox="1"/>
          <p:nvPr/>
        </p:nvSpPr>
        <p:spPr>
          <a:xfrm rot="21416531">
            <a:off x="9606097" y="1425873"/>
            <a:ext cx="1168265" cy="7519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de-DE" sz="1600" dirty="0">
                <a:latin typeface="+mj-lt"/>
                <a:cs typeface="Consolas" panose="020B0609020204030204" pitchFamily="49" charset="0"/>
              </a:rPr>
              <a:t>Dülmen, </a:t>
            </a:r>
          </a:p>
          <a:p>
            <a:r>
              <a:rPr lang="de-DE" sz="1600" dirty="0" err="1">
                <a:latin typeface="+mj-lt"/>
                <a:cs typeface="Consolas" panose="020B0609020204030204" pitchFamily="49" charset="0"/>
              </a:rPr>
              <a:t>Dernekamp</a:t>
            </a:r>
            <a:endParaRPr lang="de-DE" sz="1600" dirty="0">
              <a:latin typeface="+mj-lt"/>
              <a:cs typeface="Consolas" panose="020B0609020204030204" pitchFamily="49" charset="0"/>
            </a:endParaRPr>
          </a:p>
          <a:p>
            <a:r>
              <a:rPr lang="de-DE" sz="1600" dirty="0">
                <a:latin typeface="+mj-lt"/>
                <a:cs typeface="Consolas" panose="020B0609020204030204" pitchFamily="49" charset="0"/>
              </a:rPr>
              <a:t>sein!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7F2EDBA-3596-3A49-BB49-56536FE16A86}"/>
              </a:ext>
            </a:extLst>
          </p:cNvPr>
          <p:cNvSpPr/>
          <p:nvPr/>
        </p:nvSpPr>
        <p:spPr>
          <a:xfrm rot="21442818">
            <a:off x="9340565" y="1874029"/>
            <a:ext cx="296180" cy="2732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6B58D93-1180-2240-9DC3-4B17DEBED346}"/>
              </a:ext>
            </a:extLst>
          </p:cNvPr>
          <p:cNvSpPr txBox="1"/>
          <p:nvPr/>
        </p:nvSpPr>
        <p:spPr>
          <a:xfrm rot="553645">
            <a:off x="9997118" y="2488070"/>
            <a:ext cx="669210" cy="230293"/>
          </a:xfrm>
          <a:prstGeom prst="rect">
            <a:avLst/>
          </a:prstGeom>
          <a:solidFill>
            <a:schemeClr val="bg1"/>
          </a:solidFill>
        </p:spPr>
        <p:txBody>
          <a:bodyPr wrap="square" tIns="0" rtlCol="0">
            <a:noAutofit/>
          </a:bodyPr>
          <a:lstStyle/>
          <a:p>
            <a:pPr algn="r"/>
            <a:r>
              <a:rPr lang="de-DE" sz="1300" dirty="0">
                <a:latin typeface="+mj-lt"/>
                <a:cs typeface="Consolas" panose="020B0609020204030204" pitchFamily="49" charset="0"/>
              </a:rPr>
              <a:t>13.10</a:t>
            </a:r>
          </a:p>
        </p:txBody>
      </p:sp>
    </p:spTree>
    <p:extLst>
      <p:ext uri="{BB962C8B-B14F-4D97-AF65-F5344CB8AC3E}">
        <p14:creationId xmlns:p14="http://schemas.microsoft.com/office/powerpoint/2010/main" val="3336261591"/>
      </p:ext>
    </p:extLst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ung 5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7" name="Rechteck 6"/>
            <p:cNvSpPr>
              <a:spLocks noChangeAspect="1"/>
            </p:cNvSpPr>
            <p:nvPr/>
          </p:nvSpPr>
          <p:spPr>
            <a:xfrm>
              <a:off x="0" y="0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800" dirty="0"/>
                <a:t>Warum gibt es so wenig Fahrgemeinschaften?</a:t>
              </a:r>
            </a:p>
          </p:txBody>
        </p:sp>
        <p:pic>
          <p:nvPicPr>
            <p:cNvPr id="8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Gerade Verbindung 8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rgbClr val="306B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rgbClr val="306B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" r="8712" b="51293"/>
          <a:stretch/>
        </p:blipFill>
        <p:spPr>
          <a:xfrm>
            <a:off x="248557" y="854473"/>
            <a:ext cx="3782267" cy="2583588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" r="8712" b="51293"/>
          <a:stretch/>
        </p:blipFill>
        <p:spPr>
          <a:xfrm>
            <a:off x="7884108" y="854473"/>
            <a:ext cx="3782267" cy="2579354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059" y="862984"/>
            <a:ext cx="1352813" cy="2000639"/>
          </a:xfrm>
          <a:prstGeom prst="rect">
            <a:avLst/>
          </a:prstGeom>
        </p:spPr>
      </p:pic>
      <p:cxnSp>
        <p:nvCxnSpPr>
          <p:cNvPr id="13" name="Gerade Verbindung mit Pfeil 12"/>
          <p:cNvCxnSpPr>
            <a:stCxn id="5" idx="3"/>
          </p:cNvCxnSpPr>
          <p:nvPr/>
        </p:nvCxnSpPr>
        <p:spPr>
          <a:xfrm flipV="1">
            <a:off x="6633872" y="1234136"/>
            <a:ext cx="3648463" cy="6291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stCxn id="5" idx="1"/>
          </p:cNvCxnSpPr>
          <p:nvPr/>
        </p:nvCxnSpPr>
        <p:spPr>
          <a:xfrm flipH="1" flipV="1">
            <a:off x="3303037" y="1230267"/>
            <a:ext cx="1978022" cy="6330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d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" r="8712" b="51293"/>
          <a:stretch/>
        </p:blipFill>
        <p:spPr>
          <a:xfrm>
            <a:off x="248557" y="4057533"/>
            <a:ext cx="3782267" cy="2471698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" r="8712" b="51293"/>
          <a:stretch/>
        </p:blipFill>
        <p:spPr>
          <a:xfrm>
            <a:off x="7884108" y="4032148"/>
            <a:ext cx="3782267" cy="2499722"/>
          </a:xfrm>
          <a:prstGeom prst="rect">
            <a:avLst/>
          </a:prstGeom>
        </p:spPr>
      </p:pic>
      <p:cxnSp>
        <p:nvCxnSpPr>
          <p:cNvPr id="23" name="Gerade Verbindung mit Pfeil 22"/>
          <p:cNvCxnSpPr/>
          <p:nvPr/>
        </p:nvCxnSpPr>
        <p:spPr>
          <a:xfrm flipV="1">
            <a:off x="6633872" y="4609322"/>
            <a:ext cx="4413573" cy="590391"/>
          </a:xfrm>
          <a:prstGeom prst="straightConnector1">
            <a:avLst/>
          </a:prstGeom>
          <a:ln w="76200">
            <a:solidFill>
              <a:srgbClr val="8FB4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H="1">
            <a:off x="2164976" y="5199714"/>
            <a:ext cx="3116084" cy="711819"/>
          </a:xfrm>
          <a:prstGeom prst="straightConnector1">
            <a:avLst/>
          </a:prstGeom>
          <a:ln w="76200">
            <a:solidFill>
              <a:srgbClr val="8FB4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pierung 32"/>
          <p:cNvGrpSpPr/>
          <p:nvPr/>
        </p:nvGrpSpPr>
        <p:grpSpPr>
          <a:xfrm>
            <a:off x="5260209" y="3932119"/>
            <a:ext cx="1671582" cy="2001430"/>
            <a:chOff x="5244845" y="4392439"/>
            <a:chExt cx="1671582" cy="2001430"/>
          </a:xfrm>
        </p:grpSpPr>
        <p:sp>
          <p:nvSpPr>
            <p:cNvPr id="27" name="Rechteck 26"/>
            <p:cNvSpPr/>
            <p:nvPr/>
          </p:nvSpPr>
          <p:spPr>
            <a:xfrm>
              <a:off x="5281059" y="4419719"/>
              <a:ext cx="1352813" cy="1974150"/>
            </a:xfrm>
            <a:prstGeom prst="rect">
              <a:avLst/>
            </a:prstGeom>
            <a:solidFill>
              <a:srgbClr val="6BE277"/>
            </a:solidFill>
            <a:ln>
              <a:solidFill>
                <a:srgbClr val="6BE2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8" name="Bild 2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89" t="12186" r="14535" b="17007"/>
            <a:stretch/>
          </p:blipFill>
          <p:spPr>
            <a:xfrm>
              <a:off x="5244845" y="4795055"/>
              <a:ext cx="1425240" cy="1431906"/>
            </a:xfrm>
            <a:prstGeom prst="rect">
              <a:avLst/>
            </a:prstGeom>
          </p:spPr>
        </p:pic>
        <p:sp>
          <p:nvSpPr>
            <p:cNvPr id="29" name="Textfeld 28"/>
            <p:cNvSpPr txBox="1"/>
            <p:nvPr/>
          </p:nvSpPr>
          <p:spPr>
            <a:xfrm>
              <a:off x="5816204" y="6023746"/>
              <a:ext cx="11002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</a:rPr>
                <a:t>Carship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5303414" y="4392439"/>
              <a:ext cx="11002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</a:rPr>
                <a:t>MüMo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Rechteck 31"/>
          <p:cNvSpPr>
            <a:spLocks noChangeAspect="1"/>
          </p:cNvSpPr>
          <p:nvPr/>
        </p:nvSpPr>
        <p:spPr>
          <a:xfrm>
            <a:off x="4030824" y="2863623"/>
            <a:ext cx="3853284" cy="555777"/>
          </a:xfrm>
          <a:prstGeom prst="rect">
            <a:avLst/>
          </a:prstGeom>
          <a:solidFill>
            <a:srgbClr val="A8B5C9"/>
          </a:solidFill>
          <a:ln w="26424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de-DE" sz="2700">
                <a:latin typeface="Calibri Light" panose="020F0302020204030204" pitchFamily="34" charset="0"/>
              </a:rPr>
              <a:t>ALGORYHMUS</a:t>
            </a:r>
            <a:endParaRPr lang="de-DE" sz="2700" dirty="0">
              <a:latin typeface="Calibri Light" panose="020F0302020204030204" pitchFamily="34" charset="0"/>
            </a:endParaRPr>
          </a:p>
        </p:txBody>
      </p:sp>
      <p:sp>
        <p:nvSpPr>
          <p:cNvPr id="34" name="Rechteck 33"/>
          <p:cNvSpPr>
            <a:spLocks noChangeAspect="1"/>
          </p:cNvSpPr>
          <p:nvPr/>
        </p:nvSpPr>
        <p:spPr>
          <a:xfrm>
            <a:off x="4030824" y="5930194"/>
            <a:ext cx="3853284" cy="594952"/>
          </a:xfrm>
          <a:prstGeom prst="rect">
            <a:avLst/>
          </a:prstGeom>
          <a:solidFill>
            <a:srgbClr val="A8B5C9"/>
          </a:solidFill>
          <a:ln w="26424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de-DE" sz="2700" dirty="0">
                <a:latin typeface="Calibri Light" panose="020F0302020204030204" pitchFamily="34" charset="0"/>
              </a:rPr>
              <a:t>ALGORYHMUS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8" t="32804" r="34217" b="40403"/>
          <a:stretch/>
        </p:blipFill>
        <p:spPr>
          <a:xfrm>
            <a:off x="6685449" y="6007608"/>
            <a:ext cx="1147601" cy="455894"/>
          </a:xfrm>
          <a:prstGeom prst="rect">
            <a:avLst/>
          </a:prstGeom>
          <a:ln w="38100">
            <a:solidFill>
              <a:srgbClr val="A8B5C9"/>
            </a:solidFill>
          </a:ln>
        </p:spPr>
      </p:pic>
      <p:cxnSp>
        <p:nvCxnSpPr>
          <p:cNvPr id="25" name="Gerade Verbindung 24"/>
          <p:cNvCxnSpPr/>
          <p:nvPr/>
        </p:nvCxnSpPr>
        <p:spPr>
          <a:xfrm>
            <a:off x="-28031" y="551543"/>
            <a:ext cx="123516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-63500" y="0"/>
            <a:ext cx="123516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849806"/>
      </p:ext>
    </p:extLst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64777" y="177338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400" dirty="0"/>
          </a:p>
        </p:txBody>
      </p:sp>
      <p:sp>
        <p:nvSpPr>
          <p:cNvPr id="9" name="Textfeld 8"/>
          <p:cNvSpPr txBox="1"/>
          <p:nvPr/>
        </p:nvSpPr>
        <p:spPr>
          <a:xfrm>
            <a:off x="1489813" y="5458640"/>
            <a:ext cx="2886079" cy="191130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de-DE" sz="1733" dirty="0">
                <a:latin typeface="Calibri Light" panose="020F0302020204030204" pitchFamily="34" charset="0"/>
              </a:rPr>
              <a:t>zentrale  Bereitstellung</a:t>
            </a:r>
          </a:p>
          <a:p>
            <a:pPr marL="380990" indent="-380990">
              <a:buFont typeface="Arial"/>
              <a:buChar char="•"/>
            </a:pPr>
            <a:r>
              <a:rPr lang="de-DE" sz="1733" dirty="0">
                <a:latin typeface="Calibri Light" panose="020F0302020204030204" pitchFamily="34" charset="0"/>
              </a:rPr>
              <a:t>individuell nach Kundenwünschen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44487" y="2521713"/>
            <a:ext cx="3109163" cy="155604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de-DE" sz="1733" dirty="0">
                <a:latin typeface="Calibri Light" panose="020F0302020204030204" pitchFamily="34" charset="0"/>
              </a:rPr>
              <a:t>Leerfahrt zum Kunden</a:t>
            </a:r>
          </a:p>
          <a:p>
            <a:pPr marL="237061" indent="-237061">
              <a:buFont typeface="Arial"/>
              <a:buChar char="•"/>
            </a:pPr>
            <a:r>
              <a:rPr lang="de-DE" sz="1733" dirty="0">
                <a:latin typeface="Calibri Light" panose="020F0302020204030204" pitchFamily="34" charset="0"/>
              </a:rPr>
              <a:t>begleitet</a:t>
            </a:r>
          </a:p>
          <a:p>
            <a:pPr marL="237061" indent="-237061">
              <a:buFont typeface="Arial"/>
              <a:buChar char="•"/>
            </a:pPr>
            <a:r>
              <a:rPr lang="de-DE" sz="1733" dirty="0">
                <a:latin typeface="Calibri Light" panose="020F0302020204030204" pitchFamily="34" charset="0"/>
              </a:rPr>
              <a:t>fernbegleitet </a:t>
            </a:r>
          </a:p>
          <a:p>
            <a:pPr marL="237061" indent="-237061">
              <a:buFont typeface="Arial"/>
              <a:buChar char="•"/>
            </a:pPr>
            <a:r>
              <a:rPr lang="de-DE" sz="1733" dirty="0">
                <a:latin typeface="Calibri Light" panose="020F0302020204030204" pitchFamily="34" charset="0"/>
              </a:rPr>
              <a:t>autonom </a:t>
            </a:r>
          </a:p>
          <a:p>
            <a:pPr marL="237061" indent="-237061">
              <a:buFont typeface="Arial"/>
              <a:buChar char="•"/>
            </a:pPr>
            <a:endParaRPr lang="de-DE" sz="1733" dirty="0">
              <a:latin typeface="Calibri Light" panose="020F0302020204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473439" y="1005928"/>
            <a:ext cx="2447955" cy="155604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de-DE" sz="1733" dirty="0">
                <a:latin typeface="Calibri Light" panose="020F0302020204030204" pitchFamily="34" charset="0"/>
              </a:rPr>
              <a:t>Fahrt des Kunden</a:t>
            </a:r>
          </a:p>
          <a:p>
            <a:pPr marL="380990" indent="-380990">
              <a:buFont typeface="Arial"/>
              <a:buChar char="•"/>
            </a:pPr>
            <a:r>
              <a:rPr lang="de-DE" sz="1733" dirty="0">
                <a:latin typeface="Calibri Light" panose="020F0302020204030204" pitchFamily="34" charset="0"/>
              </a:rPr>
              <a:t>je nach Kundenwunsch im Nahbereich</a:t>
            </a:r>
          </a:p>
          <a:p>
            <a:pPr marL="380990" indent="-380990">
              <a:buFont typeface="Arial"/>
              <a:buChar char="•"/>
            </a:pPr>
            <a:r>
              <a:rPr lang="de-DE" sz="1733" dirty="0">
                <a:latin typeface="Calibri Light" panose="020F0302020204030204" pitchFamily="34" charset="0"/>
              </a:rPr>
              <a:t>später autonom</a:t>
            </a:r>
          </a:p>
        </p:txBody>
      </p:sp>
      <p:grpSp>
        <p:nvGrpSpPr>
          <p:cNvPr id="4" name="Gruppierung 3"/>
          <p:cNvGrpSpPr/>
          <p:nvPr/>
        </p:nvGrpSpPr>
        <p:grpSpPr>
          <a:xfrm>
            <a:off x="7701486" y="1645983"/>
            <a:ext cx="4211793" cy="3749972"/>
            <a:chOff x="5227072" y="1904968"/>
            <a:chExt cx="3553084" cy="2812479"/>
          </a:xfrm>
        </p:grpSpPr>
        <p:sp>
          <p:nvSpPr>
            <p:cNvPr id="12" name="Rechteck 11"/>
            <p:cNvSpPr>
              <a:spLocks noChangeAspect="1"/>
            </p:cNvSpPr>
            <p:nvPr/>
          </p:nvSpPr>
          <p:spPr>
            <a:xfrm>
              <a:off x="5227072" y="1904968"/>
              <a:ext cx="3529499" cy="409352"/>
            </a:xfrm>
            <a:prstGeom prst="rect">
              <a:avLst/>
            </a:prstGeom>
            <a:solidFill>
              <a:srgbClr val="3A67BC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de-DE" sz="2400" dirty="0"/>
                <a:t>„Individualisierter Nahverkehr“</a:t>
              </a:r>
            </a:p>
          </p:txBody>
        </p:sp>
        <p:sp>
          <p:nvSpPr>
            <p:cNvPr id="13" name="Rechteck 12"/>
            <p:cNvSpPr>
              <a:spLocks noChangeAspect="1"/>
            </p:cNvSpPr>
            <p:nvPr/>
          </p:nvSpPr>
          <p:spPr>
            <a:xfrm>
              <a:off x="5227072" y="2484092"/>
              <a:ext cx="3529498" cy="290091"/>
            </a:xfrm>
            <a:prstGeom prst="rect">
              <a:avLst/>
            </a:prstGeom>
            <a:solidFill>
              <a:srgbClr val="3A67BC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de-DE" sz="1733" dirty="0"/>
                <a:t>bedarfsorientiert</a:t>
              </a:r>
            </a:p>
          </p:txBody>
        </p:sp>
        <p:sp>
          <p:nvSpPr>
            <p:cNvPr id="14" name="Rechteck 13"/>
            <p:cNvSpPr>
              <a:spLocks noChangeAspect="1"/>
            </p:cNvSpPr>
            <p:nvPr/>
          </p:nvSpPr>
          <p:spPr>
            <a:xfrm>
              <a:off x="5227072" y="2907079"/>
              <a:ext cx="3553083" cy="256463"/>
            </a:xfrm>
            <a:prstGeom prst="rect">
              <a:avLst/>
            </a:prstGeom>
            <a:solidFill>
              <a:srgbClr val="3A67BC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r>
                <a:rPr lang="de-DE" sz="2000" dirty="0"/>
                <a:t>attraktiv</a:t>
              </a:r>
            </a:p>
          </p:txBody>
        </p:sp>
        <p:sp>
          <p:nvSpPr>
            <p:cNvPr id="15" name="Rechteck 14"/>
            <p:cNvSpPr>
              <a:spLocks noChangeAspect="1"/>
            </p:cNvSpPr>
            <p:nvPr/>
          </p:nvSpPr>
          <p:spPr>
            <a:xfrm>
              <a:off x="5227072" y="3294853"/>
              <a:ext cx="3553083" cy="275267"/>
            </a:xfrm>
            <a:prstGeom prst="rect">
              <a:avLst/>
            </a:prstGeom>
            <a:solidFill>
              <a:srgbClr val="3A67BC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10000"/>
            </a:bodyPr>
            <a:lstStyle/>
            <a:p>
              <a:pPr algn="ctr"/>
              <a:r>
                <a:rPr lang="de-DE" sz="2000" dirty="0"/>
                <a:t>bequem</a:t>
              </a:r>
            </a:p>
          </p:txBody>
        </p:sp>
        <p:sp>
          <p:nvSpPr>
            <p:cNvPr id="16" name="Rechteck 15"/>
            <p:cNvSpPr>
              <a:spLocks noChangeAspect="1"/>
            </p:cNvSpPr>
            <p:nvPr/>
          </p:nvSpPr>
          <p:spPr>
            <a:xfrm>
              <a:off x="5227072" y="3684213"/>
              <a:ext cx="3553084" cy="257644"/>
            </a:xfrm>
            <a:prstGeom prst="rect">
              <a:avLst/>
            </a:prstGeom>
            <a:solidFill>
              <a:srgbClr val="3A67BC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r>
                <a:rPr lang="de-DE" sz="2000" dirty="0"/>
                <a:t>schon machbar </a:t>
              </a:r>
            </a:p>
          </p:txBody>
        </p:sp>
        <p:sp>
          <p:nvSpPr>
            <p:cNvPr id="17" name="Rechteck 16"/>
            <p:cNvSpPr>
              <a:spLocks noChangeAspect="1"/>
            </p:cNvSpPr>
            <p:nvPr/>
          </p:nvSpPr>
          <p:spPr>
            <a:xfrm>
              <a:off x="5227072" y="4093980"/>
              <a:ext cx="3553084" cy="235672"/>
            </a:xfrm>
            <a:prstGeom prst="rect">
              <a:avLst/>
            </a:prstGeom>
            <a:solidFill>
              <a:srgbClr val="3A67BC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DE" sz="2000" dirty="0"/>
                <a:t>finanzierbar</a:t>
              </a:r>
            </a:p>
          </p:txBody>
        </p:sp>
        <p:sp>
          <p:nvSpPr>
            <p:cNvPr id="18" name="Rechteck 17"/>
            <p:cNvSpPr>
              <a:spLocks noChangeAspect="1"/>
            </p:cNvSpPr>
            <p:nvPr/>
          </p:nvSpPr>
          <p:spPr>
            <a:xfrm>
              <a:off x="5227072" y="4462528"/>
              <a:ext cx="3553084" cy="254919"/>
            </a:xfrm>
            <a:prstGeom prst="rect">
              <a:avLst/>
            </a:prstGeom>
            <a:solidFill>
              <a:srgbClr val="3A67BC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r>
                <a:rPr lang="de-DE" sz="2000" dirty="0"/>
                <a:t>nach Wunsch der Kommune</a:t>
              </a:r>
            </a:p>
          </p:txBody>
        </p:sp>
      </p:grpSp>
      <p:sp>
        <p:nvSpPr>
          <p:cNvPr id="2" name="Rechteck 1"/>
          <p:cNvSpPr/>
          <p:nvPr/>
        </p:nvSpPr>
        <p:spPr>
          <a:xfrm>
            <a:off x="1341081" y="854237"/>
            <a:ext cx="2192139" cy="461665"/>
          </a:xfrm>
          <a:prstGeom prst="rect">
            <a:avLst/>
          </a:prstGeom>
          <a:solidFill>
            <a:srgbClr val="3A67BC"/>
          </a:solidFill>
        </p:spPr>
        <p:txBody>
          <a:bodyPr wrap="none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Calibri Light" panose="020F0302020204030204" pitchFamily="34" charset="0"/>
              </a:rPr>
              <a:t>„</a:t>
            </a:r>
            <a:r>
              <a:rPr lang="de-DE" sz="2400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My</a:t>
            </a:r>
            <a:r>
              <a:rPr lang="de-DE" sz="2400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shared</a:t>
            </a:r>
            <a:r>
              <a:rPr lang="de-DE" sz="2400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car</a:t>
            </a:r>
            <a:r>
              <a:rPr lang="de-DE" sz="2400" dirty="0">
                <a:solidFill>
                  <a:schemeClr val="bg1"/>
                </a:solidFill>
              </a:rPr>
              <a:t>“</a:t>
            </a:r>
          </a:p>
        </p:txBody>
      </p:sp>
      <p:cxnSp>
        <p:nvCxnSpPr>
          <p:cNvPr id="26" name="Gerader Verbinder 25"/>
          <p:cNvCxnSpPr/>
          <p:nvPr/>
        </p:nvCxnSpPr>
        <p:spPr>
          <a:xfrm flipV="1">
            <a:off x="3527955" y="1410200"/>
            <a:ext cx="3378352" cy="320236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>
            <a:stCxn id="31" idx="3"/>
          </p:cNvCxnSpPr>
          <p:nvPr/>
        </p:nvCxnSpPr>
        <p:spPr>
          <a:xfrm>
            <a:off x="1274389" y="1631680"/>
            <a:ext cx="2965944" cy="2039105"/>
          </a:xfrm>
          <a:prstGeom prst="straightConnector1">
            <a:avLst/>
          </a:prstGeom>
          <a:ln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V="1">
            <a:off x="540296" y="2361389"/>
            <a:ext cx="0" cy="2544088"/>
          </a:xfrm>
          <a:prstGeom prst="straightConnector1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Bild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" y="3868655"/>
            <a:ext cx="1319247" cy="248328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2207">
            <a:off x="771107" y="3998922"/>
            <a:ext cx="1740699" cy="1486980"/>
          </a:xfrm>
          <a:prstGeom prst="rect">
            <a:avLst/>
          </a:prstGeom>
        </p:spPr>
      </p:pic>
      <p:pic>
        <p:nvPicPr>
          <p:cNvPr id="31" name="Bild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8" y="1096347"/>
            <a:ext cx="1127221" cy="1070664"/>
          </a:xfrm>
          <a:prstGeom prst="rect">
            <a:avLst/>
          </a:prstGeom>
        </p:spPr>
      </p:pic>
      <p:pic>
        <p:nvPicPr>
          <p:cNvPr id="32" name="Bild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619" y="2264384"/>
            <a:ext cx="729301" cy="682811"/>
          </a:xfrm>
          <a:prstGeom prst="rect">
            <a:avLst/>
          </a:prstGeom>
        </p:spPr>
      </p:pic>
      <p:cxnSp>
        <p:nvCxnSpPr>
          <p:cNvPr id="33" name="Gerade Verbindung mit Pfeil 32"/>
          <p:cNvCxnSpPr>
            <a:stCxn id="31" idx="3"/>
            <a:endCxn id="32" idx="1"/>
          </p:cNvCxnSpPr>
          <p:nvPr/>
        </p:nvCxnSpPr>
        <p:spPr>
          <a:xfrm>
            <a:off x="1274390" y="1631679"/>
            <a:ext cx="1951229" cy="974111"/>
          </a:xfrm>
          <a:prstGeom prst="straightConnector1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ung 4"/>
          <p:cNvGrpSpPr/>
          <p:nvPr/>
        </p:nvGrpSpPr>
        <p:grpSpPr>
          <a:xfrm>
            <a:off x="4219031" y="3085318"/>
            <a:ext cx="713019" cy="794519"/>
            <a:chOff x="3164273" y="2313988"/>
            <a:chExt cx="534764" cy="595889"/>
          </a:xfrm>
        </p:grpSpPr>
        <p:pic>
          <p:nvPicPr>
            <p:cNvPr id="44" name="Bild 1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0250" y="2313988"/>
              <a:ext cx="518787" cy="595889"/>
            </a:xfrm>
            <a:prstGeom prst="rect">
              <a:avLst/>
            </a:prstGeom>
          </p:spPr>
        </p:pic>
        <p:sp>
          <p:nvSpPr>
            <p:cNvPr id="45" name="Textfeld 44"/>
            <p:cNvSpPr txBox="1"/>
            <p:nvPr/>
          </p:nvSpPr>
          <p:spPr>
            <a:xfrm>
              <a:off x="3164273" y="2500880"/>
              <a:ext cx="46310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>
                  <a:solidFill>
                    <a:srgbClr val="002060"/>
                  </a:solidFill>
                  <a:latin typeface="Bradley Hand ITC" panose="03070402050302030203" pitchFamily="66" charset="0"/>
                </a:rPr>
                <a:t>MP</a:t>
              </a:r>
            </a:p>
          </p:txBody>
        </p:sp>
      </p:grpSp>
      <p:sp>
        <p:nvSpPr>
          <p:cNvPr id="46" name="Textfeld 45"/>
          <p:cNvSpPr txBox="1"/>
          <p:nvPr/>
        </p:nvSpPr>
        <p:spPr>
          <a:xfrm rot="2319752">
            <a:off x="797749" y="4351937"/>
            <a:ext cx="1786066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67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CARSHARING</a:t>
            </a:r>
          </a:p>
          <a:p>
            <a:pPr algn="ctr"/>
            <a:r>
              <a:rPr lang="de-DE" sz="1867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STATION</a:t>
            </a:r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75" y="4148721"/>
            <a:ext cx="761909" cy="910695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488" y="649162"/>
            <a:ext cx="761909" cy="910695"/>
          </a:xfrm>
          <a:prstGeom prst="rect">
            <a:avLst/>
          </a:prstGeom>
        </p:spPr>
      </p:pic>
      <p:sp>
        <p:nvSpPr>
          <p:cNvPr id="35" name="Rechteck 34"/>
          <p:cNvSpPr/>
          <p:nvPr/>
        </p:nvSpPr>
        <p:spPr>
          <a:xfrm>
            <a:off x="4456578" y="5877993"/>
            <a:ext cx="7456701" cy="461665"/>
          </a:xfrm>
          <a:prstGeom prst="rect">
            <a:avLst/>
          </a:prstGeom>
          <a:solidFill>
            <a:srgbClr val="3A67BC"/>
          </a:solidFill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Calibri Light" panose="020F0302020204030204" pitchFamily="34" charset="0"/>
              </a:rPr>
              <a:t>Signifikant wirksame Modelle!</a:t>
            </a:r>
          </a:p>
        </p:txBody>
      </p:sp>
      <p:sp>
        <p:nvSpPr>
          <p:cNvPr id="34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382000" y="6410283"/>
            <a:ext cx="1422400" cy="329184"/>
          </a:xfrm>
        </p:spPr>
        <p:txBody>
          <a:bodyPr/>
          <a:lstStyle/>
          <a:p>
            <a:fld id="{2CA10A54-BCD9-2341-86DC-0303A3E742D7}" type="slidenum">
              <a:rPr lang="en-US" smtClean="0"/>
              <a:t>26</a:t>
            </a:fld>
            <a:endParaRPr lang="en-US" dirty="0"/>
          </a:p>
        </p:txBody>
      </p:sp>
      <p:grpSp>
        <p:nvGrpSpPr>
          <p:cNvPr id="39" name="Gruppierung 10">
            <a:extLst>
              <a:ext uri="{FF2B5EF4-FFF2-40B4-BE49-F238E27FC236}">
                <a16:creationId xmlns:a16="http://schemas.microsoft.com/office/drawing/2014/main" id="{21FD547C-8BE9-9A40-B937-8300982D3C94}"/>
              </a:ext>
            </a:extLst>
          </p:cNvPr>
          <p:cNvGrpSpPr/>
          <p:nvPr/>
        </p:nvGrpSpPr>
        <p:grpSpPr>
          <a:xfrm>
            <a:off x="-36603" y="-48440"/>
            <a:ext cx="12387126" cy="685800"/>
            <a:chOff x="-35469" y="-33606"/>
            <a:chExt cx="12387126" cy="685800"/>
          </a:xfrm>
        </p:grpSpPr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73F9AB61-84B9-B54E-B6A2-0643CF3A77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lvl="0">
                <a:defRPr/>
              </a:pPr>
              <a:r>
                <a:rPr lang="de-DE" sz="2600" dirty="0" err="1">
                  <a:solidFill>
                    <a:prstClr val="white"/>
                  </a:solidFill>
                </a:rPr>
                <a:t>Carsharing</a:t>
              </a:r>
              <a:endPara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Bild 13">
              <a:extLst>
                <a:ext uri="{FF2B5EF4-FFF2-40B4-BE49-F238E27FC236}">
                  <a16:creationId xmlns:a16="http://schemas.microsoft.com/office/drawing/2014/main" id="{84A6FC86-324F-BB49-AFFA-0FB005738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2" name="Gerade Verbindung 41">
              <a:extLst>
                <a:ext uri="{FF2B5EF4-FFF2-40B4-BE49-F238E27FC236}">
                  <a16:creationId xmlns:a16="http://schemas.microsoft.com/office/drawing/2014/main" id="{1BBFB217-474C-DA4D-931A-BC4107BFE774}"/>
                </a:ext>
              </a:extLst>
            </p:cNvPr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>
              <a:extLst>
                <a:ext uri="{FF2B5EF4-FFF2-40B4-BE49-F238E27FC236}">
                  <a16:creationId xmlns:a16="http://schemas.microsoft.com/office/drawing/2014/main" id="{2D82F334-0440-454D-8EB9-10D154BF38CF}"/>
                </a:ext>
              </a:extLst>
            </p:cNvPr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feld 35">
            <a:extLst>
              <a:ext uri="{FF2B5EF4-FFF2-40B4-BE49-F238E27FC236}">
                <a16:creationId xmlns:a16="http://schemas.microsoft.com/office/drawing/2014/main" id="{0D5EC9A0-E40C-DD44-B904-6A3A0AE44C26}"/>
              </a:ext>
            </a:extLst>
          </p:cNvPr>
          <p:cNvSpPr txBox="1"/>
          <p:nvPr/>
        </p:nvSpPr>
        <p:spPr>
          <a:xfrm>
            <a:off x="5705370" y="2494110"/>
            <a:ext cx="3109163" cy="155604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de-DE" sz="1733" dirty="0">
                <a:latin typeface="Calibri Light" panose="020F0302020204030204" pitchFamily="34" charset="0"/>
              </a:rPr>
              <a:t>X 90</a:t>
            </a:r>
          </a:p>
          <a:p>
            <a:pPr marL="237061" indent="-237061">
              <a:buFont typeface="Arial"/>
              <a:buChar char="•"/>
            </a:pPr>
            <a:endParaRPr lang="de-DE" sz="1733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0191"/>
      </p:ext>
    </p:extLst>
  </p:cSld>
  <p:clrMapOvr>
    <a:masterClrMapping/>
  </p:clrMapOvr>
  <p:transition spd="slow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7158" y="-814755"/>
            <a:ext cx="6962056" cy="9852189"/>
          </a:xfrm>
          <a:prstGeom prst="rect">
            <a:avLst/>
          </a:prstGeom>
        </p:spPr>
      </p:pic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/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600" dirty="0"/>
                <a:t>Akteure </a:t>
              </a:r>
              <a:r>
                <a:rPr lang="de-DE" sz="2600"/>
                <a:t>im Reallabor Münsterland</a:t>
              </a:r>
              <a:endParaRPr lang="de-DE" sz="2600" dirty="0"/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 2"/>
          <p:cNvSpPr/>
          <p:nvPr/>
        </p:nvSpPr>
        <p:spPr>
          <a:xfrm rot="18184126" flipH="1">
            <a:off x="6305002" y="4172960"/>
            <a:ext cx="462866" cy="80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 Verbindung mit Pfeil 4"/>
          <p:cNvCxnSpPr/>
          <p:nvPr/>
        </p:nvCxnSpPr>
        <p:spPr>
          <a:xfrm flipH="1">
            <a:off x="4821382" y="4619502"/>
            <a:ext cx="1674421" cy="212568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18184126" flipH="1">
            <a:off x="5671005" y="4843521"/>
            <a:ext cx="462866" cy="80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5425734" y="5558240"/>
            <a:ext cx="285007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252636" y="4200781"/>
            <a:ext cx="285007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304886" y="4926323"/>
            <a:ext cx="285007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Oval 21"/>
          <p:cNvSpPr/>
          <p:nvPr/>
        </p:nvSpPr>
        <p:spPr>
          <a:xfrm rot="18184126" flipH="1">
            <a:off x="2462787" y="4761217"/>
            <a:ext cx="462866" cy="80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/>
          <p:cNvSpPr/>
          <p:nvPr/>
        </p:nvSpPr>
        <p:spPr>
          <a:xfrm rot="18184126" flipH="1">
            <a:off x="1384079" y="4692613"/>
            <a:ext cx="462866" cy="80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5098186" y="3967310"/>
            <a:ext cx="285007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2311007" y="4809575"/>
            <a:ext cx="285007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1338419" y="4728367"/>
            <a:ext cx="285007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7" name="Oval 26"/>
          <p:cNvSpPr/>
          <p:nvPr/>
        </p:nvSpPr>
        <p:spPr>
          <a:xfrm rot="18184126" flipH="1">
            <a:off x="3389678" y="3118917"/>
            <a:ext cx="462866" cy="80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>
            <a:off x="3775389" y="4193882"/>
            <a:ext cx="285007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3382742" y="3315772"/>
            <a:ext cx="285007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0" name="Oval 29"/>
          <p:cNvSpPr/>
          <p:nvPr/>
        </p:nvSpPr>
        <p:spPr>
          <a:xfrm rot="18184126" flipH="1">
            <a:off x="5196886" y="3934792"/>
            <a:ext cx="462866" cy="80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Oval 30"/>
          <p:cNvSpPr/>
          <p:nvPr/>
        </p:nvSpPr>
        <p:spPr>
          <a:xfrm rot="18184126" flipH="1">
            <a:off x="3899354" y="4315737"/>
            <a:ext cx="462866" cy="80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Oval 31"/>
          <p:cNvSpPr/>
          <p:nvPr/>
        </p:nvSpPr>
        <p:spPr>
          <a:xfrm rot="13167739" flipH="1">
            <a:off x="5771310" y="5659526"/>
            <a:ext cx="462866" cy="80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Oval 32"/>
          <p:cNvSpPr/>
          <p:nvPr/>
        </p:nvSpPr>
        <p:spPr>
          <a:xfrm rot="18184126" flipH="1">
            <a:off x="4887008" y="5902792"/>
            <a:ext cx="462866" cy="80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/>
          <p:cNvSpPr txBox="1"/>
          <p:nvPr/>
        </p:nvSpPr>
        <p:spPr>
          <a:xfrm>
            <a:off x="5911455" y="5730535"/>
            <a:ext cx="371407" cy="307777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4767661" y="6019327"/>
            <a:ext cx="285007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9574800" y="822782"/>
            <a:ext cx="249033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Projekte: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S 90 -&gt;  X 90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 err="1"/>
              <a:t>Mikrobus</a:t>
            </a:r>
            <a:r>
              <a:rPr lang="de-DE" sz="1400" dirty="0"/>
              <a:t> Münster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On </a:t>
            </a:r>
            <a:r>
              <a:rPr lang="de-DE" sz="1400" dirty="0" err="1"/>
              <a:t>demand</a:t>
            </a:r>
            <a:r>
              <a:rPr lang="de-DE" sz="1400" dirty="0"/>
              <a:t> an S X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Shuttle Bus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Autonomer Bus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Leader </a:t>
            </a:r>
            <a:r>
              <a:rPr lang="de-DE" sz="1400" dirty="0" err="1"/>
              <a:t>AhHeLe</a:t>
            </a:r>
            <a:endParaRPr lang="de-DE" sz="1400" dirty="0"/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Mobilstation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Shuttle Bahnhof –Ort –Stift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3. Stufe BBB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Nord-Süd-Cap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Verlängerung </a:t>
            </a:r>
            <a:r>
              <a:rPr lang="de-DE" sz="1400" dirty="0" err="1"/>
              <a:t>Bahnline</a:t>
            </a:r>
            <a:r>
              <a:rPr lang="de-DE" sz="1400" dirty="0"/>
              <a:t> mit autonomen Bus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Bahnhof  -&gt; Mobilstation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APP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Betriebe WFC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S Bahn 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Reaktivierung Bahnlinie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Vertrauensnetze Mitfahrer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Partytaxi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 err="1"/>
              <a:t>Carsharing</a:t>
            </a:r>
            <a:r>
              <a:rPr lang="de-DE" sz="1400" dirty="0"/>
              <a:t> Verein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 err="1"/>
              <a:t>Carsharing</a:t>
            </a:r>
            <a:r>
              <a:rPr lang="de-DE" sz="1400" dirty="0"/>
              <a:t> Taxi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Burgen – Bus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Münsterlandkarte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365 € - 365 Tage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 err="1"/>
              <a:t>MoMa</a:t>
            </a:r>
            <a:endParaRPr lang="de-DE" sz="1400" dirty="0"/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Bahn – Dorf Shuttle</a:t>
            </a:r>
            <a:endParaRPr lang="de-DE" dirty="0"/>
          </a:p>
        </p:txBody>
      </p:sp>
      <p:sp>
        <p:nvSpPr>
          <p:cNvPr id="37" name="Oval 36"/>
          <p:cNvSpPr/>
          <p:nvPr/>
        </p:nvSpPr>
        <p:spPr>
          <a:xfrm rot="18184126" flipH="1">
            <a:off x="2602539" y="4391882"/>
            <a:ext cx="462866" cy="80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/>
          <p:cNvSpPr txBox="1"/>
          <p:nvPr/>
        </p:nvSpPr>
        <p:spPr>
          <a:xfrm>
            <a:off x="2606374" y="4314787"/>
            <a:ext cx="371407" cy="307777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3F682B34-1973-E042-AA6B-4DF611AB8E54}"/>
              </a:ext>
            </a:extLst>
          </p:cNvPr>
          <p:cNvSpPr txBox="1"/>
          <p:nvPr/>
        </p:nvSpPr>
        <p:spPr>
          <a:xfrm>
            <a:off x="648020" y="1812277"/>
            <a:ext cx="451225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46BD9FBF-C624-5140-961F-96201BBF230B}"/>
              </a:ext>
            </a:extLst>
          </p:cNvPr>
          <p:cNvSpPr txBox="1"/>
          <p:nvPr/>
        </p:nvSpPr>
        <p:spPr>
          <a:xfrm>
            <a:off x="4513326" y="4953678"/>
            <a:ext cx="451225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AC2D20D4-8662-514D-908C-DA178AA78B2D}"/>
              </a:ext>
            </a:extLst>
          </p:cNvPr>
          <p:cNvSpPr txBox="1"/>
          <p:nvPr/>
        </p:nvSpPr>
        <p:spPr>
          <a:xfrm>
            <a:off x="1744169" y="4717587"/>
            <a:ext cx="451225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9D17291C-B0F2-9545-970F-C7484555F4D0}"/>
              </a:ext>
            </a:extLst>
          </p:cNvPr>
          <p:cNvSpPr txBox="1"/>
          <p:nvPr/>
        </p:nvSpPr>
        <p:spPr>
          <a:xfrm>
            <a:off x="648020" y="2678357"/>
            <a:ext cx="451225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05EF410C-6200-6840-8232-63A2165DCD28}"/>
              </a:ext>
            </a:extLst>
          </p:cNvPr>
          <p:cNvSpPr txBox="1"/>
          <p:nvPr/>
        </p:nvSpPr>
        <p:spPr>
          <a:xfrm>
            <a:off x="648020" y="946197"/>
            <a:ext cx="451225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32A673EF-31F5-B149-AA3B-8BA6F2A8D3C1}"/>
              </a:ext>
            </a:extLst>
          </p:cNvPr>
          <p:cNvSpPr txBox="1"/>
          <p:nvPr/>
        </p:nvSpPr>
        <p:spPr>
          <a:xfrm>
            <a:off x="4772645" y="2381767"/>
            <a:ext cx="451225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21</a:t>
            </a:r>
          </a:p>
        </p:txBody>
      </p: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62F47A64-3324-B04A-947C-2B4DF916CD07}"/>
              </a:ext>
            </a:extLst>
          </p:cNvPr>
          <p:cNvCxnSpPr>
            <a:cxnSpLocks/>
          </p:cNvCxnSpPr>
          <p:nvPr/>
        </p:nvCxnSpPr>
        <p:spPr>
          <a:xfrm flipH="1" flipV="1">
            <a:off x="3917892" y="6728867"/>
            <a:ext cx="954787" cy="721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7CBFBCD3-8E9A-0045-B9ED-F25DBD9EFDB7}"/>
              </a:ext>
            </a:extLst>
          </p:cNvPr>
          <p:cNvSpPr txBox="1"/>
          <p:nvPr/>
        </p:nvSpPr>
        <p:spPr>
          <a:xfrm>
            <a:off x="648020" y="2245317"/>
            <a:ext cx="451225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F62609BD-64E1-4C47-8DFF-92FF77652AFB}"/>
              </a:ext>
            </a:extLst>
          </p:cNvPr>
          <p:cNvSpPr txBox="1"/>
          <p:nvPr/>
        </p:nvSpPr>
        <p:spPr>
          <a:xfrm>
            <a:off x="648020" y="1379237"/>
            <a:ext cx="451225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383ABC36-0906-DD47-9447-89901D000D65}"/>
              </a:ext>
            </a:extLst>
          </p:cNvPr>
          <p:cNvSpPr txBox="1"/>
          <p:nvPr/>
        </p:nvSpPr>
        <p:spPr>
          <a:xfrm>
            <a:off x="1338419" y="942702"/>
            <a:ext cx="451225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9B253236-8228-6744-9EAA-E9DB54D59643}"/>
              </a:ext>
            </a:extLst>
          </p:cNvPr>
          <p:cNvSpPr txBox="1"/>
          <p:nvPr/>
        </p:nvSpPr>
        <p:spPr>
          <a:xfrm>
            <a:off x="1338419" y="1376907"/>
            <a:ext cx="451225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C75ED193-E25E-7C42-B9AB-E84B8D5C5C9C}"/>
              </a:ext>
            </a:extLst>
          </p:cNvPr>
          <p:cNvSpPr txBox="1"/>
          <p:nvPr/>
        </p:nvSpPr>
        <p:spPr>
          <a:xfrm>
            <a:off x="1338419" y="1811112"/>
            <a:ext cx="451225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8A7B2568-E1C4-8A4B-8140-5E6EA0FDDC38}"/>
              </a:ext>
            </a:extLst>
          </p:cNvPr>
          <p:cNvSpPr txBox="1"/>
          <p:nvPr/>
        </p:nvSpPr>
        <p:spPr>
          <a:xfrm>
            <a:off x="1338419" y="2245317"/>
            <a:ext cx="451225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52DDE615-4F32-8640-A6CF-ECAEE564232E}"/>
              </a:ext>
            </a:extLst>
          </p:cNvPr>
          <p:cNvSpPr txBox="1"/>
          <p:nvPr/>
        </p:nvSpPr>
        <p:spPr>
          <a:xfrm>
            <a:off x="4522898" y="4111340"/>
            <a:ext cx="285007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E06BAAA6-64B3-2B49-8296-BE9B241B252D}"/>
              </a:ext>
            </a:extLst>
          </p:cNvPr>
          <p:cNvSpPr txBox="1"/>
          <p:nvPr/>
        </p:nvSpPr>
        <p:spPr>
          <a:xfrm>
            <a:off x="1338419" y="2679523"/>
            <a:ext cx="451225" cy="369332"/>
          </a:xfrm>
          <a:prstGeom prst="rect">
            <a:avLst/>
          </a:prstGeom>
          <a:solidFill>
            <a:srgbClr val="E43339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62109D9-9D99-3649-9BC5-1E42D14E78EC}"/>
              </a:ext>
            </a:extLst>
          </p:cNvPr>
          <p:cNvSpPr/>
          <p:nvPr/>
        </p:nvSpPr>
        <p:spPr>
          <a:xfrm rot="18184126" flipH="1">
            <a:off x="6598041" y="2767935"/>
            <a:ext cx="462866" cy="80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703A69D-755A-B045-9A12-27C27AC0A7D1}"/>
              </a:ext>
            </a:extLst>
          </p:cNvPr>
          <p:cNvSpPr/>
          <p:nvPr/>
        </p:nvSpPr>
        <p:spPr>
          <a:xfrm rot="18184126" flipH="1">
            <a:off x="6779001" y="3665612"/>
            <a:ext cx="462866" cy="80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1A2A9B8-523F-294C-99C9-A0E7147D0172}"/>
              </a:ext>
            </a:extLst>
          </p:cNvPr>
          <p:cNvSpPr/>
          <p:nvPr/>
        </p:nvSpPr>
        <p:spPr>
          <a:xfrm rot="18184126" flipH="1">
            <a:off x="5761905" y="3494000"/>
            <a:ext cx="462866" cy="80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583593"/>
      </p:ext>
    </p:extLst>
  </p:cSld>
  <p:clrMapOvr>
    <a:masterClrMapping/>
  </p:clrMapOvr>
  <p:transition spd="slow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>
              <a:hlinkClick r:id="" action="ppaction://hlinkshowjump?jump=lastslideviewed"/>
            </p:cNvPr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600" dirty="0"/>
                <a:t>Themen im Reallabor Münsterland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0FA0294-0E78-614C-8080-50A392F645D9}"/>
              </a:ext>
            </a:extLst>
          </p:cNvPr>
          <p:cNvGrpSpPr/>
          <p:nvPr/>
        </p:nvGrpSpPr>
        <p:grpSpPr>
          <a:xfrm>
            <a:off x="4294208" y="927010"/>
            <a:ext cx="7263384" cy="5379447"/>
            <a:chOff x="4534242" y="1380164"/>
            <a:chExt cx="5472342" cy="4176000"/>
          </a:xfrm>
        </p:grpSpPr>
        <p:pic>
          <p:nvPicPr>
            <p:cNvPr id="26" name="Bild 1">
              <a:extLst>
                <a:ext uri="{FF2B5EF4-FFF2-40B4-BE49-F238E27FC236}">
                  <a16:creationId xmlns:a16="http://schemas.microsoft.com/office/drawing/2014/main" id="{5962A146-36ED-3343-84DC-61A1275F6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242" y="1380164"/>
              <a:ext cx="5286371" cy="3790175"/>
            </a:xfrm>
            <a:prstGeom prst="rect">
              <a:avLst/>
            </a:prstGeom>
          </p:spPr>
        </p:pic>
        <p:sp>
          <p:nvSpPr>
            <p:cNvPr id="27" name="Ellipse 57">
              <a:extLst>
                <a:ext uri="{FF2B5EF4-FFF2-40B4-BE49-F238E27FC236}">
                  <a16:creationId xmlns:a16="http://schemas.microsoft.com/office/drawing/2014/main" id="{5859EC0D-A09F-8543-994F-556B88D2236D}"/>
                </a:ext>
              </a:extLst>
            </p:cNvPr>
            <p:cNvSpPr/>
            <p:nvPr/>
          </p:nvSpPr>
          <p:spPr>
            <a:xfrm>
              <a:off x="6032903" y="2928594"/>
              <a:ext cx="332180" cy="29649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58">
              <a:extLst>
                <a:ext uri="{FF2B5EF4-FFF2-40B4-BE49-F238E27FC236}">
                  <a16:creationId xmlns:a16="http://schemas.microsoft.com/office/drawing/2014/main" id="{EB385A42-5CCC-7944-A5D2-3A4363B55FFE}"/>
                </a:ext>
              </a:extLst>
            </p:cNvPr>
            <p:cNvSpPr/>
            <p:nvPr/>
          </p:nvSpPr>
          <p:spPr>
            <a:xfrm>
              <a:off x="6421838" y="3534398"/>
              <a:ext cx="268915" cy="26263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DCD4F515-F0EF-DA45-A684-A89661BDD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715" y="2850440"/>
              <a:ext cx="218927" cy="289853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C13405B6-3D50-F74C-AFD8-72ABB22C3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896" y="3569217"/>
              <a:ext cx="155187" cy="155187"/>
            </a:xfrm>
            <a:prstGeom prst="rect">
              <a:avLst/>
            </a:prstGeom>
          </p:spPr>
        </p:pic>
        <p:sp>
          <p:nvSpPr>
            <p:cNvPr id="31" name="Ellipse 61">
              <a:extLst>
                <a:ext uri="{FF2B5EF4-FFF2-40B4-BE49-F238E27FC236}">
                  <a16:creationId xmlns:a16="http://schemas.microsoft.com/office/drawing/2014/main" id="{0F311A5C-00CF-EC4A-BAE6-3D51CF598963}"/>
                </a:ext>
              </a:extLst>
            </p:cNvPr>
            <p:cNvSpPr/>
            <p:nvPr/>
          </p:nvSpPr>
          <p:spPr>
            <a:xfrm>
              <a:off x="6329264" y="2424310"/>
              <a:ext cx="411180" cy="4477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2" name="Bild 4">
              <a:extLst>
                <a:ext uri="{FF2B5EF4-FFF2-40B4-BE49-F238E27FC236}">
                  <a16:creationId xmlns:a16="http://schemas.microsoft.com/office/drawing/2014/main" id="{1B680B44-CB79-C343-B12B-141BBF08F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9956" y="2219465"/>
              <a:ext cx="289795" cy="545497"/>
            </a:xfrm>
            <a:prstGeom prst="rect">
              <a:avLst/>
            </a:prstGeom>
          </p:spPr>
        </p:pic>
        <p:sp>
          <p:nvSpPr>
            <p:cNvPr id="33" name="Ellipse 74">
              <a:extLst>
                <a:ext uri="{FF2B5EF4-FFF2-40B4-BE49-F238E27FC236}">
                  <a16:creationId xmlns:a16="http://schemas.microsoft.com/office/drawing/2014/main" id="{8553D7E0-2145-8848-B43F-EF4DC57F8895}"/>
                </a:ext>
              </a:extLst>
            </p:cNvPr>
            <p:cNvSpPr/>
            <p:nvPr/>
          </p:nvSpPr>
          <p:spPr>
            <a:xfrm>
              <a:off x="7660241" y="3485971"/>
              <a:ext cx="285146" cy="28005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CA3EAB27-6304-D24D-8249-C34F5D4C4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869" y="3524405"/>
              <a:ext cx="150704" cy="177690"/>
            </a:xfrm>
            <a:prstGeom prst="rect">
              <a:avLst/>
            </a:prstGeom>
          </p:spPr>
        </p:pic>
        <p:sp>
          <p:nvSpPr>
            <p:cNvPr id="35" name="Ellipse 102">
              <a:extLst>
                <a:ext uri="{FF2B5EF4-FFF2-40B4-BE49-F238E27FC236}">
                  <a16:creationId xmlns:a16="http://schemas.microsoft.com/office/drawing/2014/main" id="{1A1F772D-710D-4C43-82D0-6E95064C6CE7}"/>
                </a:ext>
              </a:extLst>
            </p:cNvPr>
            <p:cNvSpPr/>
            <p:nvPr/>
          </p:nvSpPr>
          <p:spPr>
            <a:xfrm>
              <a:off x="8741276" y="3629516"/>
              <a:ext cx="353872" cy="38537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6" name="Bild 4">
              <a:extLst>
                <a:ext uri="{FF2B5EF4-FFF2-40B4-BE49-F238E27FC236}">
                  <a16:creationId xmlns:a16="http://schemas.microsoft.com/office/drawing/2014/main" id="{6C5FDE62-BA75-A745-B04C-904E7152F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2222" y="3480180"/>
              <a:ext cx="232487" cy="437623"/>
            </a:xfrm>
            <a:prstGeom prst="rect">
              <a:avLst/>
            </a:prstGeom>
          </p:spPr>
        </p:pic>
        <p:sp>
          <p:nvSpPr>
            <p:cNvPr id="37" name="Ellipse 104">
              <a:extLst>
                <a:ext uri="{FF2B5EF4-FFF2-40B4-BE49-F238E27FC236}">
                  <a16:creationId xmlns:a16="http://schemas.microsoft.com/office/drawing/2014/main" id="{296CE96C-1D2F-6043-AA2E-3BB36F58C46B}"/>
                </a:ext>
              </a:extLst>
            </p:cNvPr>
            <p:cNvSpPr/>
            <p:nvPr/>
          </p:nvSpPr>
          <p:spPr>
            <a:xfrm>
              <a:off x="7403801" y="2062640"/>
              <a:ext cx="408754" cy="43027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DD4D885A-E777-884F-9661-83B46743B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5435" y="2151951"/>
              <a:ext cx="213432" cy="251651"/>
            </a:xfrm>
            <a:prstGeom prst="rect">
              <a:avLst/>
            </a:prstGeom>
          </p:spPr>
        </p:pic>
        <p:sp>
          <p:nvSpPr>
            <p:cNvPr id="39" name="Ellipse 106">
              <a:extLst>
                <a:ext uri="{FF2B5EF4-FFF2-40B4-BE49-F238E27FC236}">
                  <a16:creationId xmlns:a16="http://schemas.microsoft.com/office/drawing/2014/main" id="{DA1C2711-187C-C04F-B0B6-7B3F3D730B97}"/>
                </a:ext>
              </a:extLst>
            </p:cNvPr>
            <p:cNvSpPr/>
            <p:nvPr/>
          </p:nvSpPr>
          <p:spPr>
            <a:xfrm>
              <a:off x="6967873" y="2414426"/>
              <a:ext cx="332180" cy="29649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454D4D41-2473-6D45-A199-439F9E598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6684" y="2336272"/>
              <a:ext cx="218927" cy="289853"/>
            </a:xfrm>
            <a:prstGeom prst="rect">
              <a:avLst/>
            </a:prstGeom>
          </p:spPr>
        </p:pic>
        <p:sp>
          <p:nvSpPr>
            <p:cNvPr id="41" name="Ellipse 108">
              <a:extLst>
                <a:ext uri="{FF2B5EF4-FFF2-40B4-BE49-F238E27FC236}">
                  <a16:creationId xmlns:a16="http://schemas.microsoft.com/office/drawing/2014/main" id="{0CCF2FF4-B965-4A47-A464-F0641B242D21}"/>
                </a:ext>
              </a:extLst>
            </p:cNvPr>
            <p:cNvSpPr/>
            <p:nvPr/>
          </p:nvSpPr>
          <p:spPr>
            <a:xfrm>
              <a:off x="5774154" y="3400909"/>
              <a:ext cx="479076" cy="4508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2" name="Bild 11">
              <a:extLst>
                <a:ext uri="{FF2B5EF4-FFF2-40B4-BE49-F238E27FC236}">
                  <a16:creationId xmlns:a16="http://schemas.microsoft.com/office/drawing/2014/main" id="{94F87D8D-623D-CE47-B015-028D65E7F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6551" y="3473759"/>
              <a:ext cx="246636" cy="283291"/>
            </a:xfrm>
            <a:prstGeom prst="rect">
              <a:avLst/>
            </a:prstGeom>
          </p:spPr>
        </p:pic>
        <p:sp>
          <p:nvSpPr>
            <p:cNvPr id="43" name="Ellipse 110">
              <a:extLst>
                <a:ext uri="{FF2B5EF4-FFF2-40B4-BE49-F238E27FC236}">
                  <a16:creationId xmlns:a16="http://schemas.microsoft.com/office/drawing/2014/main" id="{B3C5F20A-6C3B-DC4B-969A-AF09880BB083}"/>
                </a:ext>
              </a:extLst>
            </p:cNvPr>
            <p:cNvSpPr/>
            <p:nvPr/>
          </p:nvSpPr>
          <p:spPr>
            <a:xfrm>
              <a:off x="5302357" y="2269172"/>
              <a:ext cx="467486" cy="441754"/>
            </a:xfrm>
            <a:prstGeom prst="ellipse">
              <a:avLst/>
            </a:prstGeom>
            <a:solidFill>
              <a:srgbClr val="FEDD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600" b="1" dirty="0">
                  <a:solidFill>
                    <a:schemeClr val="accent3">
                      <a:lumMod val="75000"/>
                    </a:schemeClr>
                  </a:solidFill>
                </a:rPr>
                <a:t>NL</a:t>
              </a:r>
              <a:endParaRPr lang="de-DE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cxnSp>
          <p:nvCxnSpPr>
            <p:cNvPr id="44" name="Gerader Verbinder 78">
              <a:extLst>
                <a:ext uri="{FF2B5EF4-FFF2-40B4-BE49-F238E27FC236}">
                  <a16:creationId xmlns:a16="http://schemas.microsoft.com/office/drawing/2014/main" id="{310165DD-9ED3-124D-A379-89FB3E4FCD53}"/>
                </a:ext>
              </a:extLst>
            </p:cNvPr>
            <p:cNvCxnSpPr/>
            <p:nvPr/>
          </p:nvCxnSpPr>
          <p:spPr>
            <a:xfrm flipH="1">
              <a:off x="6477958" y="3901121"/>
              <a:ext cx="1049773" cy="963954"/>
            </a:xfrm>
            <a:prstGeom prst="line">
              <a:avLst/>
            </a:prstGeom>
            <a:ln w="57150">
              <a:solidFill>
                <a:srgbClr val="FFC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79">
              <a:extLst>
                <a:ext uri="{FF2B5EF4-FFF2-40B4-BE49-F238E27FC236}">
                  <a16:creationId xmlns:a16="http://schemas.microsoft.com/office/drawing/2014/main" id="{E89BCFBF-F1B9-0845-9CAD-2FFA071C3BBD}"/>
                </a:ext>
              </a:extLst>
            </p:cNvPr>
            <p:cNvCxnSpPr/>
            <p:nvPr/>
          </p:nvCxnSpPr>
          <p:spPr>
            <a:xfrm flipH="1">
              <a:off x="7873652" y="1941878"/>
              <a:ext cx="840597" cy="1391963"/>
            </a:xfrm>
            <a:prstGeom prst="line">
              <a:avLst/>
            </a:prstGeom>
            <a:ln w="57150">
              <a:solidFill>
                <a:srgbClr val="FFC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80">
              <a:extLst>
                <a:ext uri="{FF2B5EF4-FFF2-40B4-BE49-F238E27FC236}">
                  <a16:creationId xmlns:a16="http://schemas.microsoft.com/office/drawing/2014/main" id="{528035D1-6FB2-4840-8E62-04E511CF0FBF}"/>
                </a:ext>
              </a:extLst>
            </p:cNvPr>
            <p:cNvCxnSpPr/>
            <p:nvPr/>
          </p:nvCxnSpPr>
          <p:spPr>
            <a:xfrm flipH="1" flipV="1">
              <a:off x="5774154" y="2626125"/>
              <a:ext cx="1636315" cy="898280"/>
            </a:xfrm>
            <a:prstGeom prst="line">
              <a:avLst/>
            </a:prstGeom>
            <a:ln w="57150">
              <a:solidFill>
                <a:srgbClr val="FFC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81">
              <a:extLst>
                <a:ext uri="{FF2B5EF4-FFF2-40B4-BE49-F238E27FC236}">
                  <a16:creationId xmlns:a16="http://schemas.microsoft.com/office/drawing/2014/main" id="{7D014A36-A7FE-C448-9B63-CEB414491A22}"/>
                </a:ext>
              </a:extLst>
            </p:cNvPr>
            <p:cNvCxnSpPr/>
            <p:nvPr/>
          </p:nvCxnSpPr>
          <p:spPr>
            <a:xfrm flipV="1">
              <a:off x="8124416" y="3131806"/>
              <a:ext cx="1338182" cy="455910"/>
            </a:xfrm>
            <a:prstGeom prst="line">
              <a:avLst/>
            </a:prstGeom>
            <a:ln w="57150">
              <a:solidFill>
                <a:srgbClr val="FFC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82">
              <a:extLst>
                <a:ext uri="{FF2B5EF4-FFF2-40B4-BE49-F238E27FC236}">
                  <a16:creationId xmlns:a16="http://schemas.microsoft.com/office/drawing/2014/main" id="{47434E15-FF5C-B74F-9B2F-114A7A6511B4}"/>
                </a:ext>
              </a:extLst>
            </p:cNvPr>
            <p:cNvCxnSpPr/>
            <p:nvPr/>
          </p:nvCxnSpPr>
          <p:spPr>
            <a:xfrm>
              <a:off x="8095900" y="3810443"/>
              <a:ext cx="1419434" cy="1088515"/>
            </a:xfrm>
            <a:prstGeom prst="line">
              <a:avLst/>
            </a:prstGeom>
            <a:ln w="57150">
              <a:solidFill>
                <a:srgbClr val="FFC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83">
              <a:extLst>
                <a:ext uri="{FF2B5EF4-FFF2-40B4-BE49-F238E27FC236}">
                  <a16:creationId xmlns:a16="http://schemas.microsoft.com/office/drawing/2014/main" id="{66B59580-460D-004C-9EB9-F9DD79F707DD}"/>
                </a:ext>
              </a:extLst>
            </p:cNvPr>
            <p:cNvCxnSpPr/>
            <p:nvPr/>
          </p:nvCxnSpPr>
          <p:spPr>
            <a:xfrm flipH="1" flipV="1">
              <a:off x="7063743" y="1666369"/>
              <a:ext cx="596498" cy="1667472"/>
            </a:xfrm>
            <a:prstGeom prst="line">
              <a:avLst/>
            </a:prstGeom>
            <a:ln w="57150">
              <a:solidFill>
                <a:srgbClr val="FFC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r Verbinder 84">
              <a:extLst>
                <a:ext uri="{FF2B5EF4-FFF2-40B4-BE49-F238E27FC236}">
                  <a16:creationId xmlns:a16="http://schemas.microsoft.com/office/drawing/2014/main" id="{58113E77-2F2A-1A46-87A0-0D7882AF3B88}"/>
                </a:ext>
              </a:extLst>
            </p:cNvPr>
            <p:cNvCxnSpPr/>
            <p:nvPr/>
          </p:nvCxnSpPr>
          <p:spPr>
            <a:xfrm>
              <a:off x="7909071" y="3912319"/>
              <a:ext cx="42705" cy="1152961"/>
            </a:xfrm>
            <a:prstGeom prst="line">
              <a:avLst/>
            </a:prstGeom>
            <a:ln w="57150">
              <a:solidFill>
                <a:srgbClr val="FFC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Ellipse 122">
              <a:extLst>
                <a:ext uri="{FF2B5EF4-FFF2-40B4-BE49-F238E27FC236}">
                  <a16:creationId xmlns:a16="http://schemas.microsoft.com/office/drawing/2014/main" id="{F23E941D-B99D-264B-A5A1-ECD8615EDEA1}"/>
                </a:ext>
              </a:extLst>
            </p:cNvPr>
            <p:cNvSpPr/>
            <p:nvPr/>
          </p:nvSpPr>
          <p:spPr>
            <a:xfrm>
              <a:off x="8626334" y="1465025"/>
              <a:ext cx="491249" cy="464209"/>
            </a:xfrm>
            <a:prstGeom prst="ellipse">
              <a:avLst/>
            </a:prstGeom>
            <a:solidFill>
              <a:srgbClr val="FEDD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600" b="1" dirty="0">
                  <a:solidFill>
                    <a:schemeClr val="accent3">
                      <a:lumMod val="75000"/>
                    </a:schemeClr>
                  </a:solidFill>
                </a:rPr>
                <a:t>OS</a:t>
              </a:r>
              <a:endParaRPr lang="de-DE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52" name="Ellipse 123">
              <a:extLst>
                <a:ext uri="{FF2B5EF4-FFF2-40B4-BE49-F238E27FC236}">
                  <a16:creationId xmlns:a16="http://schemas.microsoft.com/office/drawing/2014/main" id="{97A74D8B-EBED-9D4D-A680-5C2066F71336}"/>
                </a:ext>
              </a:extLst>
            </p:cNvPr>
            <p:cNvSpPr/>
            <p:nvPr/>
          </p:nvSpPr>
          <p:spPr>
            <a:xfrm>
              <a:off x="7562055" y="3422281"/>
              <a:ext cx="462796" cy="429498"/>
            </a:xfrm>
            <a:prstGeom prst="ellipse">
              <a:avLst/>
            </a:prstGeom>
            <a:solidFill>
              <a:srgbClr val="FEDD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algn="r"/>
              <a:r>
                <a:rPr lang="de-DE" sz="1400" b="1" dirty="0">
                  <a:solidFill>
                    <a:schemeClr val="accent3">
                      <a:lumMod val="75000"/>
                    </a:schemeClr>
                  </a:solidFill>
                </a:rPr>
                <a:t>MS</a:t>
              </a:r>
            </a:p>
          </p:txBody>
        </p:sp>
        <p:sp>
          <p:nvSpPr>
            <p:cNvPr id="53" name="Ellipse 124">
              <a:extLst>
                <a:ext uri="{FF2B5EF4-FFF2-40B4-BE49-F238E27FC236}">
                  <a16:creationId xmlns:a16="http://schemas.microsoft.com/office/drawing/2014/main" id="{A35FF078-7770-A648-87F9-CDA18325476C}"/>
                </a:ext>
              </a:extLst>
            </p:cNvPr>
            <p:cNvSpPr/>
            <p:nvPr/>
          </p:nvSpPr>
          <p:spPr>
            <a:xfrm>
              <a:off x="9515335" y="2820259"/>
              <a:ext cx="491249" cy="464209"/>
            </a:xfrm>
            <a:prstGeom prst="ellipse">
              <a:avLst/>
            </a:prstGeom>
            <a:solidFill>
              <a:srgbClr val="FEDD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600" b="1" dirty="0">
                  <a:solidFill>
                    <a:schemeClr val="accent3">
                      <a:lumMod val="75000"/>
                    </a:schemeClr>
                  </a:solidFill>
                </a:rPr>
                <a:t>BI</a:t>
              </a:r>
            </a:p>
          </p:txBody>
        </p:sp>
        <p:sp>
          <p:nvSpPr>
            <p:cNvPr id="54" name="Ellipse 125">
              <a:extLst>
                <a:ext uri="{FF2B5EF4-FFF2-40B4-BE49-F238E27FC236}">
                  <a16:creationId xmlns:a16="http://schemas.microsoft.com/office/drawing/2014/main" id="{E479E410-93AA-7B48-BBEC-3BBD73C3BDC2}"/>
                </a:ext>
              </a:extLst>
            </p:cNvPr>
            <p:cNvSpPr/>
            <p:nvPr/>
          </p:nvSpPr>
          <p:spPr>
            <a:xfrm>
              <a:off x="6629835" y="3032552"/>
              <a:ext cx="479076" cy="4508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5" name="Bild 11">
              <a:extLst>
                <a:ext uri="{FF2B5EF4-FFF2-40B4-BE49-F238E27FC236}">
                  <a16:creationId xmlns:a16="http://schemas.microsoft.com/office/drawing/2014/main" id="{7406B4C7-804C-C24B-BD5E-52FBC3321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32" y="3105401"/>
              <a:ext cx="246636" cy="283291"/>
            </a:xfrm>
            <a:prstGeom prst="rect">
              <a:avLst/>
            </a:prstGeom>
          </p:spPr>
        </p:pic>
        <p:cxnSp>
          <p:nvCxnSpPr>
            <p:cNvPr id="56" name="Gerader Verbinder 91">
              <a:extLst>
                <a:ext uri="{FF2B5EF4-FFF2-40B4-BE49-F238E27FC236}">
                  <a16:creationId xmlns:a16="http://schemas.microsoft.com/office/drawing/2014/main" id="{1AB29431-BE5F-9F45-88D4-C7AC2EB73ACF}"/>
                </a:ext>
              </a:extLst>
            </p:cNvPr>
            <p:cNvCxnSpPr/>
            <p:nvPr/>
          </p:nvCxnSpPr>
          <p:spPr>
            <a:xfrm flipH="1">
              <a:off x="4650543" y="3704575"/>
              <a:ext cx="2764797" cy="763216"/>
            </a:xfrm>
            <a:prstGeom prst="line">
              <a:avLst/>
            </a:prstGeom>
            <a:ln w="57150">
              <a:solidFill>
                <a:srgbClr val="FFC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Ellipse 128">
              <a:extLst>
                <a:ext uri="{FF2B5EF4-FFF2-40B4-BE49-F238E27FC236}">
                  <a16:creationId xmlns:a16="http://schemas.microsoft.com/office/drawing/2014/main" id="{F749E83F-196C-8949-A298-A6F6ABC2FB08}"/>
                </a:ext>
              </a:extLst>
            </p:cNvPr>
            <p:cNvSpPr/>
            <p:nvPr/>
          </p:nvSpPr>
          <p:spPr>
            <a:xfrm>
              <a:off x="6696187" y="3659622"/>
              <a:ext cx="479076" cy="4508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8" name="Bild 11">
              <a:extLst>
                <a:ext uri="{FF2B5EF4-FFF2-40B4-BE49-F238E27FC236}">
                  <a16:creationId xmlns:a16="http://schemas.microsoft.com/office/drawing/2014/main" id="{CAA07554-8689-8D4F-97C7-E51FE68E9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584" y="3732472"/>
              <a:ext cx="246636" cy="283291"/>
            </a:xfrm>
            <a:prstGeom prst="rect">
              <a:avLst/>
            </a:prstGeom>
          </p:spPr>
        </p:pic>
        <p:sp>
          <p:nvSpPr>
            <p:cNvPr id="59" name="Ellipse 130">
              <a:extLst>
                <a:ext uri="{FF2B5EF4-FFF2-40B4-BE49-F238E27FC236}">
                  <a16:creationId xmlns:a16="http://schemas.microsoft.com/office/drawing/2014/main" id="{940A37BA-9B48-C244-987C-DCD0A6D2A6EF}"/>
                </a:ext>
              </a:extLst>
            </p:cNvPr>
            <p:cNvSpPr/>
            <p:nvPr/>
          </p:nvSpPr>
          <p:spPr>
            <a:xfrm>
              <a:off x="7545775" y="4044703"/>
              <a:ext cx="479076" cy="4508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0" name="Bild 11">
              <a:extLst>
                <a:ext uri="{FF2B5EF4-FFF2-40B4-BE49-F238E27FC236}">
                  <a16:creationId xmlns:a16="http://schemas.microsoft.com/office/drawing/2014/main" id="{04D5B104-6C76-9C45-B939-238E559EE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8172" y="4117552"/>
              <a:ext cx="246636" cy="283291"/>
            </a:xfrm>
            <a:prstGeom prst="rect">
              <a:avLst/>
            </a:prstGeom>
          </p:spPr>
        </p:pic>
        <p:sp>
          <p:nvSpPr>
            <p:cNvPr id="61" name="Ellipse 132">
              <a:extLst>
                <a:ext uri="{FF2B5EF4-FFF2-40B4-BE49-F238E27FC236}">
                  <a16:creationId xmlns:a16="http://schemas.microsoft.com/office/drawing/2014/main" id="{E6E18E5D-CB36-A545-9AA5-02D0024A418E}"/>
                </a:ext>
              </a:extLst>
            </p:cNvPr>
            <p:cNvSpPr/>
            <p:nvPr/>
          </p:nvSpPr>
          <p:spPr>
            <a:xfrm>
              <a:off x="8235172" y="3877878"/>
              <a:ext cx="479076" cy="4508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2" name="Bild 11">
              <a:extLst>
                <a:ext uri="{FF2B5EF4-FFF2-40B4-BE49-F238E27FC236}">
                  <a16:creationId xmlns:a16="http://schemas.microsoft.com/office/drawing/2014/main" id="{CF554DA3-32C5-664D-A007-50F800D6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7569" y="3950727"/>
              <a:ext cx="246636" cy="283291"/>
            </a:xfrm>
            <a:prstGeom prst="rect">
              <a:avLst/>
            </a:prstGeom>
          </p:spPr>
        </p:pic>
        <p:sp>
          <p:nvSpPr>
            <p:cNvPr id="63" name="Ellipse 134">
              <a:extLst>
                <a:ext uri="{FF2B5EF4-FFF2-40B4-BE49-F238E27FC236}">
                  <a16:creationId xmlns:a16="http://schemas.microsoft.com/office/drawing/2014/main" id="{F286EEAC-B221-2949-A371-2762C1EDE04C}"/>
                </a:ext>
              </a:extLst>
            </p:cNvPr>
            <p:cNvSpPr/>
            <p:nvPr/>
          </p:nvSpPr>
          <p:spPr>
            <a:xfrm>
              <a:off x="8386796" y="3187288"/>
              <a:ext cx="479076" cy="4508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4" name="Bild 11">
              <a:extLst>
                <a:ext uri="{FF2B5EF4-FFF2-40B4-BE49-F238E27FC236}">
                  <a16:creationId xmlns:a16="http://schemas.microsoft.com/office/drawing/2014/main" id="{2B68299E-7414-274F-B010-0B1E9965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9193" y="3260138"/>
              <a:ext cx="246636" cy="283291"/>
            </a:xfrm>
            <a:prstGeom prst="rect">
              <a:avLst/>
            </a:prstGeom>
          </p:spPr>
        </p:pic>
        <p:sp>
          <p:nvSpPr>
            <p:cNvPr id="65" name="Ellipse 136">
              <a:extLst>
                <a:ext uri="{FF2B5EF4-FFF2-40B4-BE49-F238E27FC236}">
                  <a16:creationId xmlns:a16="http://schemas.microsoft.com/office/drawing/2014/main" id="{88E76A78-7FE6-D047-9C6A-F3FE7B7C52DA}"/>
                </a:ext>
              </a:extLst>
            </p:cNvPr>
            <p:cNvSpPr/>
            <p:nvPr/>
          </p:nvSpPr>
          <p:spPr>
            <a:xfrm>
              <a:off x="7872389" y="2663972"/>
              <a:ext cx="479076" cy="4508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6" name="Bild 11">
              <a:extLst>
                <a:ext uri="{FF2B5EF4-FFF2-40B4-BE49-F238E27FC236}">
                  <a16:creationId xmlns:a16="http://schemas.microsoft.com/office/drawing/2014/main" id="{2D81639B-FD50-4445-8D60-85B49B4DD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786" y="2736822"/>
              <a:ext cx="246636" cy="283291"/>
            </a:xfrm>
            <a:prstGeom prst="rect">
              <a:avLst/>
            </a:prstGeom>
          </p:spPr>
        </p:pic>
        <p:sp>
          <p:nvSpPr>
            <p:cNvPr id="67" name="Ellipse 138">
              <a:extLst>
                <a:ext uri="{FF2B5EF4-FFF2-40B4-BE49-F238E27FC236}">
                  <a16:creationId xmlns:a16="http://schemas.microsoft.com/office/drawing/2014/main" id="{17DAC63F-152F-7F4A-8B53-839EE77B8149}"/>
                </a:ext>
              </a:extLst>
            </p:cNvPr>
            <p:cNvSpPr/>
            <p:nvPr/>
          </p:nvSpPr>
          <p:spPr>
            <a:xfrm>
              <a:off x="7146287" y="2696403"/>
              <a:ext cx="479076" cy="4508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8" name="Bild 11">
              <a:extLst>
                <a:ext uri="{FF2B5EF4-FFF2-40B4-BE49-F238E27FC236}">
                  <a16:creationId xmlns:a16="http://schemas.microsoft.com/office/drawing/2014/main" id="{EEF58BF6-F023-9044-9CCC-C52999F3E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8684" y="2769253"/>
              <a:ext cx="246636" cy="283291"/>
            </a:xfrm>
            <a:prstGeom prst="rect">
              <a:avLst/>
            </a:prstGeom>
          </p:spPr>
        </p:pic>
        <p:sp>
          <p:nvSpPr>
            <p:cNvPr id="69" name="Ellipse 140">
              <a:extLst>
                <a:ext uri="{FF2B5EF4-FFF2-40B4-BE49-F238E27FC236}">
                  <a16:creationId xmlns:a16="http://schemas.microsoft.com/office/drawing/2014/main" id="{C2DA9F53-AB60-3047-9031-C5323E8ED3A3}"/>
                </a:ext>
              </a:extLst>
            </p:cNvPr>
            <p:cNvSpPr/>
            <p:nvPr/>
          </p:nvSpPr>
          <p:spPr>
            <a:xfrm>
              <a:off x="9515335" y="4810179"/>
              <a:ext cx="491249" cy="464209"/>
            </a:xfrm>
            <a:prstGeom prst="ellipse">
              <a:avLst/>
            </a:prstGeom>
            <a:solidFill>
              <a:srgbClr val="FEDD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400" b="1" dirty="0">
                  <a:solidFill>
                    <a:schemeClr val="accent3">
                      <a:lumMod val="75000"/>
                    </a:schemeClr>
                  </a:solidFill>
                </a:rPr>
                <a:t>HAM</a:t>
              </a:r>
            </a:p>
          </p:txBody>
        </p:sp>
        <p:sp>
          <p:nvSpPr>
            <p:cNvPr id="70" name="Ellipse 141">
              <a:extLst>
                <a:ext uri="{FF2B5EF4-FFF2-40B4-BE49-F238E27FC236}">
                  <a16:creationId xmlns:a16="http://schemas.microsoft.com/office/drawing/2014/main" id="{CD090CE1-5EFA-8D41-AD5C-E7E3487BC1A6}"/>
                </a:ext>
              </a:extLst>
            </p:cNvPr>
            <p:cNvSpPr/>
            <p:nvPr/>
          </p:nvSpPr>
          <p:spPr>
            <a:xfrm>
              <a:off x="7727699" y="5091955"/>
              <a:ext cx="491249" cy="464209"/>
            </a:xfrm>
            <a:prstGeom prst="ellipse">
              <a:avLst/>
            </a:prstGeom>
            <a:solidFill>
              <a:srgbClr val="FEDD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solidFill>
                    <a:schemeClr val="accent3">
                      <a:lumMod val="75000"/>
                    </a:schemeClr>
                  </a:solidFill>
                </a:rPr>
                <a:t>DO</a:t>
              </a:r>
            </a:p>
          </p:txBody>
        </p:sp>
        <p:sp>
          <p:nvSpPr>
            <p:cNvPr id="71" name="Ellipse 142">
              <a:extLst>
                <a:ext uri="{FF2B5EF4-FFF2-40B4-BE49-F238E27FC236}">
                  <a16:creationId xmlns:a16="http://schemas.microsoft.com/office/drawing/2014/main" id="{99898705-8DCA-7143-906B-8DCAD3BB520E}"/>
                </a:ext>
              </a:extLst>
            </p:cNvPr>
            <p:cNvSpPr/>
            <p:nvPr/>
          </p:nvSpPr>
          <p:spPr>
            <a:xfrm>
              <a:off x="6023231" y="4810179"/>
              <a:ext cx="491249" cy="464209"/>
            </a:xfrm>
            <a:prstGeom prst="ellipse">
              <a:avLst/>
            </a:prstGeom>
            <a:solidFill>
              <a:srgbClr val="FEDD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solidFill>
                    <a:schemeClr val="accent3">
                      <a:lumMod val="75000"/>
                    </a:schemeClr>
                  </a:solidFill>
                </a:rPr>
                <a:t>RE</a:t>
              </a:r>
            </a:p>
          </p:txBody>
        </p:sp>
        <p:sp>
          <p:nvSpPr>
            <p:cNvPr id="72" name="Ellipse 143">
              <a:extLst>
                <a:ext uri="{FF2B5EF4-FFF2-40B4-BE49-F238E27FC236}">
                  <a16:creationId xmlns:a16="http://schemas.microsoft.com/office/drawing/2014/main" id="{A85E9B38-448E-054B-BFD1-04A04D539BF3}"/>
                </a:ext>
              </a:extLst>
            </p:cNvPr>
            <p:cNvSpPr/>
            <p:nvPr/>
          </p:nvSpPr>
          <p:spPr>
            <a:xfrm>
              <a:off x="6832307" y="4131915"/>
              <a:ext cx="408754" cy="43027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30AC21B3-986F-DB4F-B68C-9EADDFAA3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3941" y="4221225"/>
              <a:ext cx="213432" cy="251651"/>
            </a:xfrm>
            <a:prstGeom prst="rect">
              <a:avLst/>
            </a:prstGeom>
          </p:spPr>
        </p:pic>
        <p:sp>
          <p:nvSpPr>
            <p:cNvPr id="74" name="Ellipse 145">
              <a:extLst>
                <a:ext uri="{FF2B5EF4-FFF2-40B4-BE49-F238E27FC236}">
                  <a16:creationId xmlns:a16="http://schemas.microsoft.com/office/drawing/2014/main" id="{DC75B139-AD7F-254A-8595-2D9B4D97CD4F}"/>
                </a:ext>
              </a:extLst>
            </p:cNvPr>
            <p:cNvSpPr/>
            <p:nvPr/>
          </p:nvSpPr>
          <p:spPr>
            <a:xfrm>
              <a:off x="6091921" y="3926999"/>
              <a:ext cx="353872" cy="38537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5" name="Bild 4">
              <a:extLst>
                <a:ext uri="{FF2B5EF4-FFF2-40B4-BE49-F238E27FC236}">
                  <a16:creationId xmlns:a16="http://schemas.microsoft.com/office/drawing/2014/main" id="{181920E5-1C0F-5241-B57F-BA935B92C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866" y="3777663"/>
              <a:ext cx="232487" cy="437623"/>
            </a:xfrm>
            <a:prstGeom prst="rect">
              <a:avLst/>
            </a:prstGeom>
          </p:spPr>
        </p:pic>
        <p:sp>
          <p:nvSpPr>
            <p:cNvPr id="76" name="Ellipse 147">
              <a:extLst>
                <a:ext uri="{FF2B5EF4-FFF2-40B4-BE49-F238E27FC236}">
                  <a16:creationId xmlns:a16="http://schemas.microsoft.com/office/drawing/2014/main" id="{85B7B164-7ABF-7448-A431-921A57C707D2}"/>
                </a:ext>
              </a:extLst>
            </p:cNvPr>
            <p:cNvSpPr/>
            <p:nvPr/>
          </p:nvSpPr>
          <p:spPr>
            <a:xfrm>
              <a:off x="8098714" y="3555671"/>
              <a:ext cx="268915" cy="26263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D11C1787-B7CC-6D47-88D9-CFB95C9FA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8772" y="3590490"/>
              <a:ext cx="155187" cy="155187"/>
            </a:xfrm>
            <a:prstGeom prst="rect">
              <a:avLst/>
            </a:prstGeom>
          </p:spPr>
        </p:pic>
        <p:sp>
          <p:nvSpPr>
            <p:cNvPr id="78" name="Ellipse 149">
              <a:extLst>
                <a:ext uri="{FF2B5EF4-FFF2-40B4-BE49-F238E27FC236}">
                  <a16:creationId xmlns:a16="http://schemas.microsoft.com/office/drawing/2014/main" id="{27911587-232E-514A-95A4-5573716B6595}"/>
                </a:ext>
              </a:extLst>
            </p:cNvPr>
            <p:cNvSpPr/>
            <p:nvPr/>
          </p:nvSpPr>
          <p:spPr>
            <a:xfrm>
              <a:off x="5694458" y="4049090"/>
              <a:ext cx="316602" cy="29796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9" name="Bild 11">
              <a:extLst>
                <a:ext uri="{FF2B5EF4-FFF2-40B4-BE49-F238E27FC236}">
                  <a16:creationId xmlns:a16="http://schemas.microsoft.com/office/drawing/2014/main" id="{2CF17E8D-61BD-C14B-AF4B-F04E88B76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668" y="4090502"/>
              <a:ext cx="162992" cy="187216"/>
            </a:xfrm>
            <a:prstGeom prst="rect">
              <a:avLst/>
            </a:prstGeom>
          </p:spPr>
        </p:pic>
        <p:sp>
          <p:nvSpPr>
            <p:cNvPr id="80" name="Ellipse 151">
              <a:extLst>
                <a:ext uri="{FF2B5EF4-FFF2-40B4-BE49-F238E27FC236}">
                  <a16:creationId xmlns:a16="http://schemas.microsoft.com/office/drawing/2014/main" id="{2CC4796F-2D9B-2F40-8F02-29CC2EA92604}"/>
                </a:ext>
              </a:extLst>
            </p:cNvPr>
            <p:cNvSpPr/>
            <p:nvPr/>
          </p:nvSpPr>
          <p:spPr>
            <a:xfrm>
              <a:off x="5189901" y="3928480"/>
              <a:ext cx="368900" cy="38832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1" name="Grafik 80">
              <a:extLst>
                <a:ext uri="{FF2B5EF4-FFF2-40B4-BE49-F238E27FC236}">
                  <a16:creationId xmlns:a16="http://schemas.microsoft.com/office/drawing/2014/main" id="{5DB7A36A-ECFA-D944-AD0D-B50AA040C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7488" y="4015763"/>
              <a:ext cx="193194" cy="230920"/>
            </a:xfrm>
            <a:prstGeom prst="rect">
              <a:avLst/>
            </a:prstGeom>
          </p:spPr>
        </p:pic>
        <p:sp>
          <p:nvSpPr>
            <p:cNvPr id="82" name="Ellipse 153">
              <a:extLst>
                <a:ext uri="{FF2B5EF4-FFF2-40B4-BE49-F238E27FC236}">
                  <a16:creationId xmlns:a16="http://schemas.microsoft.com/office/drawing/2014/main" id="{878C78F3-20EB-AD49-91EC-DF58E548D8CA}"/>
                </a:ext>
              </a:extLst>
            </p:cNvPr>
            <p:cNvSpPr/>
            <p:nvPr/>
          </p:nvSpPr>
          <p:spPr>
            <a:xfrm>
              <a:off x="8004501" y="2069571"/>
              <a:ext cx="368900" cy="38832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A54DA2F3-26A1-3940-8A53-7FBF5014C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2089" y="2156853"/>
              <a:ext cx="193194" cy="230920"/>
            </a:xfrm>
            <a:prstGeom prst="rect">
              <a:avLst/>
            </a:prstGeom>
          </p:spPr>
        </p:pic>
        <p:sp>
          <p:nvSpPr>
            <p:cNvPr id="84" name="Ellipse 155">
              <a:extLst>
                <a:ext uri="{FF2B5EF4-FFF2-40B4-BE49-F238E27FC236}">
                  <a16:creationId xmlns:a16="http://schemas.microsoft.com/office/drawing/2014/main" id="{D88B41D3-F4D5-EA47-AD18-B233889F684E}"/>
                </a:ext>
              </a:extLst>
            </p:cNvPr>
            <p:cNvSpPr/>
            <p:nvPr/>
          </p:nvSpPr>
          <p:spPr>
            <a:xfrm>
              <a:off x="8748683" y="4273631"/>
              <a:ext cx="368900" cy="38832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5" name="Grafik 84">
              <a:extLst>
                <a:ext uri="{FF2B5EF4-FFF2-40B4-BE49-F238E27FC236}">
                  <a16:creationId xmlns:a16="http://schemas.microsoft.com/office/drawing/2014/main" id="{10934F8D-12EA-234A-8C07-806A8D80C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6536" y="4352331"/>
              <a:ext cx="193194" cy="230920"/>
            </a:xfrm>
            <a:prstGeom prst="rect">
              <a:avLst/>
            </a:prstGeom>
          </p:spPr>
        </p:pic>
        <p:sp>
          <p:nvSpPr>
            <p:cNvPr id="87" name="Ellipse 57">
              <a:extLst>
                <a:ext uri="{FF2B5EF4-FFF2-40B4-BE49-F238E27FC236}">
                  <a16:creationId xmlns:a16="http://schemas.microsoft.com/office/drawing/2014/main" id="{F6F92551-1B8B-FC4B-A166-88B0CA6F7225}"/>
                </a:ext>
              </a:extLst>
            </p:cNvPr>
            <p:cNvSpPr/>
            <p:nvPr/>
          </p:nvSpPr>
          <p:spPr>
            <a:xfrm>
              <a:off x="7272972" y="4340921"/>
              <a:ext cx="332180" cy="29649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8" name="Grafik 87">
              <a:extLst>
                <a:ext uri="{FF2B5EF4-FFF2-40B4-BE49-F238E27FC236}">
                  <a16:creationId xmlns:a16="http://schemas.microsoft.com/office/drawing/2014/main" id="{F9F40469-33E1-3942-BAE0-8F25D001E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1783" y="4262768"/>
              <a:ext cx="218927" cy="289853"/>
            </a:xfrm>
            <a:prstGeom prst="rect">
              <a:avLst/>
            </a:prstGeom>
          </p:spPr>
        </p:pic>
      </p:grpSp>
      <p:sp>
        <p:nvSpPr>
          <p:cNvPr id="86" name="Inhaltsplatzhalter 3">
            <a:extLst>
              <a:ext uri="{FF2B5EF4-FFF2-40B4-BE49-F238E27FC236}">
                <a16:creationId xmlns:a16="http://schemas.microsoft.com/office/drawing/2014/main" id="{496E29BE-F891-6E47-9B9A-349B885D36D9}"/>
              </a:ext>
            </a:extLst>
          </p:cNvPr>
          <p:cNvSpPr txBox="1">
            <a:spLocks/>
          </p:cNvSpPr>
          <p:nvPr/>
        </p:nvSpPr>
        <p:spPr>
          <a:xfrm>
            <a:off x="295355" y="652194"/>
            <a:ext cx="3340698" cy="6118991"/>
          </a:xfrm>
          <a:prstGeom prst="rect">
            <a:avLst/>
          </a:prstGeom>
        </p:spPr>
        <p:txBody>
          <a:bodyPr/>
          <a:lstStyle>
            <a:lvl1pPr marL="182563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3400" indent="-1682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9363" indent="-166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16075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73275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530475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987675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444875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e-DE" sz="150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Ziele:</a:t>
            </a:r>
          </a:p>
          <a:p>
            <a:pPr marL="0" indent="0">
              <a:buFontTx/>
              <a:buNone/>
            </a:pPr>
            <a:r>
              <a:rPr lang="de-DE" sz="150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Gesamtziel:  Vernetzte Mobilität</a:t>
            </a:r>
          </a:p>
          <a:p>
            <a:r>
              <a:rPr lang="de-DE" sz="1500" b="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Stadt Münster</a:t>
            </a:r>
          </a:p>
          <a:p>
            <a:pPr lvl="1"/>
            <a:r>
              <a:rPr lang="de-DE" sz="1500" b="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S-Bahn</a:t>
            </a:r>
          </a:p>
          <a:p>
            <a:pPr lvl="1"/>
            <a:r>
              <a:rPr lang="de-DE" sz="150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Bedarfsspur ÖPNV BAB</a:t>
            </a:r>
          </a:p>
          <a:p>
            <a:pPr lvl="1"/>
            <a:r>
              <a:rPr lang="de-DE" sz="1500" b="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HUB-System</a:t>
            </a:r>
          </a:p>
          <a:p>
            <a:r>
              <a:rPr lang="de-DE" sz="1500" b="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Kreis Borken</a:t>
            </a:r>
          </a:p>
          <a:p>
            <a:pPr lvl="1"/>
            <a:r>
              <a:rPr lang="de-DE" sz="1500" kern="0" dirty="0" err="1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Carsharing</a:t>
            </a:r>
            <a:endParaRPr lang="de-DE" sz="1500" kern="0" dirty="0">
              <a:solidFill>
                <a:srgbClr val="004F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500" b="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Digitale Mitfahrbank</a:t>
            </a:r>
          </a:p>
          <a:p>
            <a:pPr lvl="1"/>
            <a:r>
              <a:rPr lang="de-DE" sz="150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de-DE" sz="1500" b="0" kern="0" dirty="0">
              <a:solidFill>
                <a:srgbClr val="004F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500" b="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Kreis Coesfeld</a:t>
            </a:r>
          </a:p>
          <a:p>
            <a:pPr lvl="1"/>
            <a:r>
              <a:rPr lang="de-DE" sz="1500" b="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Schnellbussystem</a:t>
            </a:r>
          </a:p>
          <a:p>
            <a:pPr lvl="1"/>
            <a:r>
              <a:rPr lang="de-DE" sz="150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Autonomes Fahren</a:t>
            </a:r>
          </a:p>
          <a:p>
            <a:pPr lvl="1"/>
            <a:r>
              <a:rPr lang="de-DE" sz="1500" b="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Betriebliche Mobilität</a:t>
            </a:r>
          </a:p>
          <a:p>
            <a:r>
              <a:rPr lang="de-DE" sz="1500" b="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Kreis Steinfurt</a:t>
            </a:r>
          </a:p>
          <a:p>
            <a:pPr lvl="1"/>
            <a:r>
              <a:rPr lang="de-DE" sz="150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Wasserstofftechnik</a:t>
            </a:r>
          </a:p>
          <a:p>
            <a:pPr lvl="1"/>
            <a:r>
              <a:rPr lang="de-DE" sz="150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Taxidienste</a:t>
            </a:r>
            <a:endParaRPr lang="de-DE" sz="1500" b="0" kern="0" dirty="0">
              <a:solidFill>
                <a:srgbClr val="004F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50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de-DE" sz="1500" b="0" kern="0" dirty="0">
              <a:solidFill>
                <a:srgbClr val="004F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500" b="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Kreis Warendorf</a:t>
            </a:r>
          </a:p>
          <a:p>
            <a:pPr lvl="1"/>
            <a:r>
              <a:rPr lang="de-DE" sz="150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Reaktivierung Bahnlinien</a:t>
            </a:r>
          </a:p>
          <a:p>
            <a:pPr lvl="1"/>
            <a:r>
              <a:rPr lang="de-DE" sz="1500" b="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  <a:p>
            <a:pPr lvl="1"/>
            <a:r>
              <a:rPr lang="de-DE" sz="1500" kern="0" dirty="0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119593847"/>
      </p:ext>
    </p:extLst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6"/>
          <p:cNvGrpSpPr/>
          <p:nvPr/>
        </p:nvGrpSpPr>
        <p:grpSpPr>
          <a:xfrm>
            <a:off x="361248" y="1365955"/>
            <a:ext cx="11051821" cy="4652435"/>
            <a:chOff x="1" y="411956"/>
            <a:chExt cx="8826499" cy="4474370"/>
          </a:xfrm>
        </p:grpSpPr>
        <p:pic>
          <p:nvPicPr>
            <p:cNvPr id="8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15" t="13126" r="7973" b="960"/>
            <a:stretch>
              <a:fillRect/>
            </a:stretch>
          </p:blipFill>
          <p:spPr bwMode="auto">
            <a:xfrm>
              <a:off x="3644900" y="1827611"/>
              <a:ext cx="5181600" cy="3058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627461"/>
              <a:ext cx="4873625" cy="2715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Rectangle 3"/>
            <p:cNvSpPr>
              <a:spLocks/>
            </p:cNvSpPr>
            <p:nvPr/>
          </p:nvSpPr>
          <p:spPr bwMode="auto">
            <a:xfrm>
              <a:off x="1098550" y="411956"/>
              <a:ext cx="73025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8369" bIns="0"/>
            <a:lstStyle/>
            <a:p>
              <a:pPr marL="47236">
                <a:spcBef>
                  <a:spcPts val="1249"/>
                </a:spcBef>
              </a:pPr>
              <a:r>
                <a:rPr lang="en-US" sz="3333" b="1" dirty="0" err="1">
                  <a:cs typeface="Arial" charset="0"/>
                </a:rPr>
                <a:t>Kleine</a:t>
              </a:r>
              <a:r>
                <a:rPr lang="en-US" sz="3333" b="1" dirty="0">
                  <a:cs typeface="Arial" charset="0"/>
                </a:rPr>
                <a:t> </a:t>
              </a:r>
              <a:r>
                <a:rPr lang="en-US" sz="3333" b="1" dirty="0" err="1">
                  <a:cs typeface="Arial" charset="0"/>
                </a:rPr>
                <a:t>Boote</a:t>
              </a:r>
              <a:r>
                <a:rPr lang="en-US" sz="3333" b="1" dirty="0">
                  <a:cs typeface="Arial" charset="0"/>
                </a:rPr>
                <a:t>  </a:t>
              </a:r>
              <a:r>
                <a:rPr lang="en-US" sz="3333" b="1" dirty="0" err="1">
                  <a:cs typeface="Arial" charset="0"/>
                </a:rPr>
                <a:t>statt</a:t>
              </a:r>
              <a:r>
                <a:rPr lang="en-US" sz="3333" b="1" dirty="0">
                  <a:cs typeface="Arial" charset="0"/>
                </a:rPr>
                <a:t>  </a:t>
              </a:r>
              <a:r>
                <a:rPr lang="en-US" sz="3333" b="1" dirty="0" err="1">
                  <a:cs typeface="Arial" charset="0"/>
                </a:rPr>
                <a:t>großer</a:t>
              </a:r>
              <a:r>
                <a:rPr lang="en-US" sz="3333" b="1" dirty="0">
                  <a:cs typeface="Arial" charset="0"/>
                </a:rPr>
                <a:t> </a:t>
              </a:r>
              <a:r>
                <a:rPr lang="en-US" sz="3333" b="1" dirty="0" err="1">
                  <a:cs typeface="Arial" charset="0"/>
                </a:rPr>
                <a:t>Dampfer</a:t>
              </a:r>
              <a:r>
                <a:rPr lang="en-US" sz="3333" b="1" dirty="0">
                  <a:cs typeface="Arial" charset="0"/>
                </a:rPr>
                <a:t> </a:t>
              </a:r>
            </a:p>
          </p:txBody>
        </p:sp>
      </p:grpSp>
      <p:sp>
        <p:nvSpPr>
          <p:cNvPr id="2" name="Rechteck 1"/>
          <p:cNvSpPr/>
          <p:nvPr/>
        </p:nvSpPr>
        <p:spPr>
          <a:xfrm>
            <a:off x="135467" y="1128890"/>
            <a:ext cx="11435644" cy="5068711"/>
          </a:xfrm>
          <a:prstGeom prst="rect">
            <a:avLst/>
          </a:prstGeom>
          <a:noFill/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/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10000"/>
            </a:bodyPr>
            <a:lstStyle/>
            <a:p>
              <a:r>
                <a:rPr lang="de-DE" sz="3600" dirty="0"/>
                <a:t>Erfahrung: Eigene, kleine Lösungen!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3251396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>
              <a:hlinkClick r:id="" action="ppaction://hlinkshowjump?jump=lastslideviewed"/>
            </p:cNvPr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600" dirty="0"/>
                <a:t>Das Prinzip: Entwickeln, Erproben, Transferieren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841A5A5E-DF06-B143-A624-3E310C566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573" y="210895"/>
            <a:ext cx="9704934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8DC7562-FEF1-1B46-8D30-7756AC8D0BAE}"/>
              </a:ext>
            </a:extLst>
          </p:cNvPr>
          <p:cNvSpPr/>
          <p:nvPr/>
        </p:nvSpPr>
        <p:spPr>
          <a:xfrm rot="18285607">
            <a:off x="2362534" y="6188694"/>
            <a:ext cx="4419600" cy="318651"/>
          </a:xfrm>
          <a:prstGeom prst="ellipse">
            <a:avLst/>
          </a:prstGeom>
          <a:solidFill>
            <a:srgbClr val="00B0F0">
              <a:alpha val="35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20AA6F2-1EAB-894F-B2A8-650985E8FDA9}"/>
              </a:ext>
            </a:extLst>
          </p:cNvPr>
          <p:cNvSpPr/>
          <p:nvPr/>
        </p:nvSpPr>
        <p:spPr>
          <a:xfrm>
            <a:off x="-6185377" y="7560164"/>
            <a:ext cx="1614387" cy="369332"/>
          </a:xfrm>
          <a:prstGeom prst="ellipse">
            <a:avLst/>
          </a:prstGeom>
          <a:solidFill>
            <a:srgbClr val="FFC000">
              <a:alpha val="35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F8499E2-EBFD-E048-84A1-69A0D83B9ADA}"/>
              </a:ext>
            </a:extLst>
          </p:cNvPr>
          <p:cNvSpPr/>
          <p:nvPr/>
        </p:nvSpPr>
        <p:spPr>
          <a:xfrm rot="992486">
            <a:off x="3255675" y="3265504"/>
            <a:ext cx="1614387" cy="369332"/>
          </a:xfrm>
          <a:prstGeom prst="ellipse">
            <a:avLst/>
          </a:prstGeom>
          <a:solidFill>
            <a:srgbClr val="FFC000">
              <a:alpha val="35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BDC3323-5C93-2948-A623-A3E2CA197683}"/>
              </a:ext>
            </a:extLst>
          </p:cNvPr>
          <p:cNvSpPr/>
          <p:nvPr/>
        </p:nvSpPr>
        <p:spPr>
          <a:xfrm>
            <a:off x="5963127" y="4542378"/>
            <a:ext cx="1614387" cy="369332"/>
          </a:xfrm>
          <a:prstGeom prst="ellipse">
            <a:avLst/>
          </a:prstGeom>
          <a:solidFill>
            <a:srgbClr val="FFC000">
              <a:alpha val="35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88F4243-EEB1-F647-97E9-D5905508CF3F}"/>
              </a:ext>
            </a:extLst>
          </p:cNvPr>
          <p:cNvSpPr/>
          <p:nvPr/>
        </p:nvSpPr>
        <p:spPr>
          <a:xfrm rot="617787">
            <a:off x="6215511" y="5329002"/>
            <a:ext cx="1614387" cy="369332"/>
          </a:xfrm>
          <a:prstGeom prst="ellipse">
            <a:avLst/>
          </a:prstGeom>
          <a:solidFill>
            <a:srgbClr val="FFC000">
              <a:alpha val="35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73D3B89-CECF-DC43-A7FA-14EFA61021CF}"/>
              </a:ext>
            </a:extLst>
          </p:cNvPr>
          <p:cNvSpPr/>
          <p:nvPr/>
        </p:nvSpPr>
        <p:spPr>
          <a:xfrm rot="617787">
            <a:off x="6143442" y="1804985"/>
            <a:ext cx="1614387" cy="369332"/>
          </a:xfrm>
          <a:prstGeom prst="ellipse">
            <a:avLst/>
          </a:prstGeom>
          <a:solidFill>
            <a:srgbClr val="FFC000">
              <a:alpha val="35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0224A5-6104-FD4F-A269-F9269F20966B}"/>
              </a:ext>
            </a:extLst>
          </p:cNvPr>
          <p:cNvSpPr/>
          <p:nvPr/>
        </p:nvSpPr>
        <p:spPr>
          <a:xfrm rot="16200000">
            <a:off x="5368635" y="2804192"/>
            <a:ext cx="1614387" cy="369332"/>
          </a:xfrm>
          <a:prstGeom prst="ellipse">
            <a:avLst/>
          </a:prstGeom>
          <a:solidFill>
            <a:srgbClr val="FFC000">
              <a:alpha val="35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788C212-917A-A847-B757-8ED72582312D}"/>
              </a:ext>
            </a:extLst>
          </p:cNvPr>
          <p:cNvSpPr/>
          <p:nvPr/>
        </p:nvSpPr>
        <p:spPr>
          <a:xfrm rot="13873932">
            <a:off x="3727841" y="4450511"/>
            <a:ext cx="1614387" cy="369332"/>
          </a:xfrm>
          <a:prstGeom prst="ellipse">
            <a:avLst/>
          </a:prstGeom>
          <a:solidFill>
            <a:srgbClr val="FFC000">
              <a:alpha val="35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29D0365-2685-6749-979E-64388EE85B9D}"/>
              </a:ext>
            </a:extLst>
          </p:cNvPr>
          <p:cNvGrpSpPr/>
          <p:nvPr/>
        </p:nvGrpSpPr>
        <p:grpSpPr>
          <a:xfrm>
            <a:off x="9486390" y="934358"/>
            <a:ext cx="1981200" cy="434430"/>
            <a:chOff x="9486390" y="934358"/>
            <a:chExt cx="1981200" cy="43443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AC45A64-28C7-014D-84F0-916501FA94EA}"/>
                </a:ext>
              </a:extLst>
            </p:cNvPr>
            <p:cNvSpPr/>
            <p:nvPr/>
          </p:nvSpPr>
          <p:spPr>
            <a:xfrm>
              <a:off x="9658331" y="934358"/>
              <a:ext cx="1614387" cy="434430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70494755-593C-2D42-BE0F-9AC978073946}"/>
                </a:ext>
              </a:extLst>
            </p:cNvPr>
            <p:cNvSpPr txBox="1"/>
            <p:nvPr/>
          </p:nvSpPr>
          <p:spPr>
            <a:xfrm>
              <a:off x="9486390" y="96400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Bürgerlabor</a:t>
              </a: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B61B1C24-C33F-BE4D-898B-AAFE4B333212}"/>
              </a:ext>
            </a:extLst>
          </p:cNvPr>
          <p:cNvGrpSpPr/>
          <p:nvPr/>
        </p:nvGrpSpPr>
        <p:grpSpPr>
          <a:xfrm>
            <a:off x="9486391" y="2145751"/>
            <a:ext cx="1981200" cy="434430"/>
            <a:chOff x="9721916" y="2386914"/>
            <a:chExt cx="1981200" cy="43443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66450E6-CBCD-2240-8C33-7813921AF120}"/>
                </a:ext>
              </a:extLst>
            </p:cNvPr>
            <p:cNvSpPr/>
            <p:nvPr/>
          </p:nvSpPr>
          <p:spPr>
            <a:xfrm>
              <a:off x="9864435" y="2386914"/>
              <a:ext cx="1614387" cy="434430"/>
            </a:xfrm>
            <a:prstGeom prst="ellipse">
              <a:avLst/>
            </a:prstGeom>
            <a:solidFill>
              <a:srgbClr val="FFC000">
                <a:alpha val="35000"/>
              </a:srgbClr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465A339F-F777-7A44-A460-6CC9876C7227}"/>
                </a:ext>
              </a:extLst>
            </p:cNvPr>
            <p:cNvSpPr txBox="1"/>
            <p:nvPr/>
          </p:nvSpPr>
          <p:spPr>
            <a:xfrm>
              <a:off x="9721916" y="2420363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Projektfamilie</a:t>
              </a:r>
            </a:p>
          </p:txBody>
        </p:sp>
      </p:grpSp>
      <p:sp>
        <p:nvSpPr>
          <p:cNvPr id="38" name="Pfeil nach oben 37">
            <a:extLst>
              <a:ext uri="{FF2B5EF4-FFF2-40B4-BE49-F238E27FC236}">
                <a16:creationId xmlns:a16="http://schemas.microsoft.com/office/drawing/2014/main" id="{73712209-D3FA-C848-85E6-6F8DB344331C}"/>
              </a:ext>
            </a:extLst>
          </p:cNvPr>
          <p:cNvSpPr/>
          <p:nvPr/>
        </p:nvSpPr>
        <p:spPr>
          <a:xfrm rot="10800000">
            <a:off x="10160205" y="1466552"/>
            <a:ext cx="610638" cy="635692"/>
          </a:xfrm>
          <a:prstGeom prst="upArrow">
            <a:avLst/>
          </a:prstGeom>
          <a:solidFill>
            <a:srgbClr val="CEF5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6F9123B-AED4-CA45-B1DC-11D6D5847F7E}"/>
              </a:ext>
            </a:extLst>
          </p:cNvPr>
          <p:cNvSpPr txBox="1"/>
          <p:nvPr/>
        </p:nvSpPr>
        <p:spPr>
          <a:xfrm>
            <a:off x="9200784" y="472439"/>
            <a:ext cx="2542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Der Weg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2DAA83D-8D22-4A4B-98D1-91122659D982}"/>
              </a:ext>
            </a:extLst>
          </p:cNvPr>
          <p:cNvGrpSpPr/>
          <p:nvPr/>
        </p:nvGrpSpPr>
        <p:grpSpPr>
          <a:xfrm>
            <a:off x="9164788" y="3214682"/>
            <a:ext cx="2836445" cy="2379347"/>
            <a:chOff x="9164788" y="3214682"/>
            <a:chExt cx="2836445" cy="2379347"/>
          </a:xfrm>
        </p:grpSpPr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94BFB74A-42D9-984C-A672-FC3215F9BB48}"/>
                </a:ext>
              </a:extLst>
            </p:cNvPr>
            <p:cNvGrpSpPr/>
            <p:nvPr/>
          </p:nvGrpSpPr>
          <p:grpSpPr>
            <a:xfrm>
              <a:off x="9164788" y="3626941"/>
              <a:ext cx="2836445" cy="1967088"/>
              <a:chOff x="9164788" y="3626941"/>
              <a:chExt cx="2836445" cy="1967088"/>
            </a:xfrm>
          </p:grpSpPr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24936A98-D042-2C4B-B95E-CE7124CE7951}"/>
                  </a:ext>
                </a:extLst>
              </p:cNvPr>
              <p:cNvSpPr txBox="1"/>
              <p:nvPr/>
            </p:nvSpPr>
            <p:spPr>
              <a:xfrm>
                <a:off x="9527925" y="3874407"/>
                <a:ext cx="2252175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/>
                  <a:t>Das Münsterland hat das beste Schnellbussystem in Deutschland</a:t>
                </a:r>
              </a:p>
              <a:p>
                <a:pPr algn="ctr"/>
                <a:r>
                  <a:rPr lang="de-DE" sz="2000" dirty="0"/>
                  <a:t>(Blaupause)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9FF6175-AB56-7041-9E85-11402A34856C}"/>
                  </a:ext>
                </a:extLst>
              </p:cNvPr>
              <p:cNvSpPr/>
              <p:nvPr/>
            </p:nvSpPr>
            <p:spPr>
              <a:xfrm>
                <a:off x="9164788" y="3626941"/>
                <a:ext cx="2836445" cy="1967088"/>
              </a:xfrm>
              <a:prstGeom prst="ellipse">
                <a:avLst/>
              </a:prstGeom>
              <a:solidFill>
                <a:srgbClr val="6BE277">
                  <a:alpha val="35000"/>
                </a:srgbClr>
              </a:solidFill>
              <a:ln w="222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DE" sz="2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B8F78DD5-A6B5-7F4C-A38A-91A6D5C8556A}"/>
                </a:ext>
              </a:extLst>
            </p:cNvPr>
            <p:cNvSpPr txBox="1"/>
            <p:nvPr/>
          </p:nvSpPr>
          <p:spPr>
            <a:xfrm>
              <a:off x="9164788" y="3214682"/>
              <a:ext cx="25426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/>
                <a:t>Das Ziel</a:t>
              </a:r>
            </a:p>
          </p:txBody>
        </p:sp>
      </p:grpSp>
      <p:sp>
        <p:nvSpPr>
          <p:cNvPr id="42" name="Pfeil nach oben 41">
            <a:extLst>
              <a:ext uri="{FF2B5EF4-FFF2-40B4-BE49-F238E27FC236}">
                <a16:creationId xmlns:a16="http://schemas.microsoft.com/office/drawing/2014/main" id="{55186F43-3BE3-A645-AA0B-A2B039FA1101}"/>
              </a:ext>
            </a:extLst>
          </p:cNvPr>
          <p:cNvSpPr/>
          <p:nvPr/>
        </p:nvSpPr>
        <p:spPr>
          <a:xfrm rot="10800000">
            <a:off x="10130784" y="2656798"/>
            <a:ext cx="610638" cy="635692"/>
          </a:xfrm>
          <a:prstGeom prst="upArrow">
            <a:avLst/>
          </a:prstGeom>
          <a:solidFill>
            <a:srgbClr val="CEF5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557FB41-F9C5-444C-BD8C-7815362CCBA8}"/>
              </a:ext>
            </a:extLst>
          </p:cNvPr>
          <p:cNvSpPr/>
          <p:nvPr/>
        </p:nvSpPr>
        <p:spPr>
          <a:xfrm>
            <a:off x="2385630" y="1085216"/>
            <a:ext cx="6894681" cy="5182262"/>
          </a:xfrm>
          <a:prstGeom prst="ellipse">
            <a:avLst/>
          </a:prstGeom>
          <a:solidFill>
            <a:srgbClr val="6BE277">
              <a:alpha val="35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0C8AA343-8BAF-1448-AA57-7B3492568C4F}"/>
              </a:ext>
            </a:extLst>
          </p:cNvPr>
          <p:cNvGrpSpPr/>
          <p:nvPr/>
        </p:nvGrpSpPr>
        <p:grpSpPr>
          <a:xfrm>
            <a:off x="9637645" y="5662626"/>
            <a:ext cx="1981200" cy="435595"/>
            <a:chOff x="9733382" y="2385749"/>
            <a:chExt cx="1981200" cy="435595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9BE3665-C568-DE4A-BCD1-A53B6940EBF7}"/>
                </a:ext>
              </a:extLst>
            </p:cNvPr>
            <p:cNvSpPr/>
            <p:nvPr/>
          </p:nvSpPr>
          <p:spPr>
            <a:xfrm>
              <a:off x="9864435" y="2386914"/>
              <a:ext cx="1614387" cy="434430"/>
            </a:xfrm>
            <a:prstGeom prst="ellipse">
              <a:avLst/>
            </a:prstGeom>
            <a:solidFill>
              <a:srgbClr val="FFFF00">
                <a:alpha val="35000"/>
              </a:srgbClr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F6830341-FEFA-444C-9D30-B8CE483111CC}"/>
                </a:ext>
              </a:extLst>
            </p:cNvPr>
            <p:cNvSpPr txBox="1"/>
            <p:nvPr/>
          </p:nvSpPr>
          <p:spPr>
            <a:xfrm>
              <a:off x="9733382" y="2385749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Transfer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F66BC38-A3B3-D243-8029-9BA9DA29845D}"/>
              </a:ext>
            </a:extLst>
          </p:cNvPr>
          <p:cNvGrpSpPr/>
          <p:nvPr/>
        </p:nvGrpSpPr>
        <p:grpSpPr>
          <a:xfrm>
            <a:off x="9332326" y="6026705"/>
            <a:ext cx="2552046" cy="762216"/>
            <a:chOff x="9332326" y="6026705"/>
            <a:chExt cx="2552046" cy="762216"/>
          </a:xfrm>
        </p:grpSpPr>
        <p:sp>
          <p:nvSpPr>
            <p:cNvPr id="45" name="Pfeil nach oben 44">
              <a:extLst>
                <a:ext uri="{FF2B5EF4-FFF2-40B4-BE49-F238E27FC236}">
                  <a16:creationId xmlns:a16="http://schemas.microsoft.com/office/drawing/2014/main" id="{77153BC4-E52C-4C4D-B4FA-8DAA00ECF0BD}"/>
                </a:ext>
              </a:extLst>
            </p:cNvPr>
            <p:cNvSpPr/>
            <p:nvPr/>
          </p:nvSpPr>
          <p:spPr>
            <a:xfrm rot="13113046">
              <a:off x="9332326" y="6055584"/>
              <a:ext cx="610638" cy="635692"/>
            </a:xfrm>
            <a:prstGeom prst="upArrow">
              <a:avLst/>
            </a:prstGeom>
            <a:solidFill>
              <a:srgbClr val="CEF5D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Pfeil nach oben 45">
              <a:extLst>
                <a:ext uri="{FF2B5EF4-FFF2-40B4-BE49-F238E27FC236}">
                  <a16:creationId xmlns:a16="http://schemas.microsoft.com/office/drawing/2014/main" id="{04328EBD-C57D-FD48-AFA1-5F881980E58E}"/>
                </a:ext>
              </a:extLst>
            </p:cNvPr>
            <p:cNvSpPr/>
            <p:nvPr/>
          </p:nvSpPr>
          <p:spPr>
            <a:xfrm rot="8140425">
              <a:off x="11273734" y="6026705"/>
              <a:ext cx="610638" cy="635692"/>
            </a:xfrm>
            <a:prstGeom prst="upArrow">
              <a:avLst/>
            </a:prstGeom>
            <a:solidFill>
              <a:srgbClr val="CEF5D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Pfeil nach oben 46">
              <a:extLst>
                <a:ext uri="{FF2B5EF4-FFF2-40B4-BE49-F238E27FC236}">
                  <a16:creationId xmlns:a16="http://schemas.microsoft.com/office/drawing/2014/main" id="{9664754C-834B-E743-934B-4A8F56866851}"/>
                </a:ext>
              </a:extLst>
            </p:cNvPr>
            <p:cNvSpPr/>
            <p:nvPr/>
          </p:nvSpPr>
          <p:spPr>
            <a:xfrm rot="10800000">
              <a:off x="10321826" y="6153229"/>
              <a:ext cx="610638" cy="635692"/>
            </a:xfrm>
            <a:prstGeom prst="upArrow">
              <a:avLst/>
            </a:prstGeom>
            <a:solidFill>
              <a:srgbClr val="CEF5D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8" name="Bogen 47">
            <a:extLst>
              <a:ext uri="{FF2B5EF4-FFF2-40B4-BE49-F238E27FC236}">
                <a16:creationId xmlns:a16="http://schemas.microsoft.com/office/drawing/2014/main" id="{42E343F0-8AFC-8247-84B1-A0B84C912812}"/>
              </a:ext>
            </a:extLst>
          </p:cNvPr>
          <p:cNvSpPr/>
          <p:nvPr/>
        </p:nvSpPr>
        <p:spPr>
          <a:xfrm rot="12519125">
            <a:off x="2555193" y="4057232"/>
            <a:ext cx="1931343" cy="9140634"/>
          </a:xfrm>
          <a:prstGeom prst="arc">
            <a:avLst>
              <a:gd name="adj1" fmla="val 871862"/>
              <a:gd name="adj2" fmla="val 9958368"/>
            </a:avLst>
          </a:prstGeom>
          <a:solidFill>
            <a:srgbClr val="4472C4">
              <a:alpha val="41176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121344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8" grpId="0" animBg="1"/>
      <p:bldP spid="30" grpId="0"/>
      <p:bldP spid="42" grpId="0" animBg="1"/>
      <p:bldP spid="43" grpId="0" animBg="1"/>
      <p:bldP spid="48" grpId="0" animBg="1"/>
      <p:bldP spid="4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2"/>
          <a:stretch/>
        </p:blipFill>
        <p:spPr>
          <a:xfrm rot="5400000">
            <a:off x="2398050" y="-2039782"/>
            <a:ext cx="7604465" cy="12777935"/>
          </a:xfrm>
          <a:prstGeom prst="rect">
            <a:avLst/>
          </a:prstGeom>
        </p:spPr>
      </p:pic>
      <p:grpSp>
        <p:nvGrpSpPr>
          <p:cNvPr id="6" name="Gruppierung 5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7" name="Rechteck 6"/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10000"/>
            </a:bodyPr>
            <a:lstStyle/>
            <a:p>
              <a:r>
                <a:rPr lang="de-DE" sz="3600" dirty="0"/>
                <a:t>Ohne E- Mobilität</a:t>
              </a:r>
            </a:p>
          </p:txBody>
        </p:sp>
        <p:pic>
          <p:nvPicPr>
            <p:cNvPr id="8" name="Bild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Gerade Verbindung 8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Pfeil nach rechts 10">
            <a:extLst>
              <a:ext uri="{FF2B5EF4-FFF2-40B4-BE49-F238E27FC236}">
                <a16:creationId xmlns:a16="http://schemas.microsoft.com/office/drawing/2014/main" id="{BC81E869-37BC-114A-BA7D-1023E738B62E}"/>
              </a:ext>
            </a:extLst>
          </p:cNvPr>
          <p:cNvSpPr/>
          <p:nvPr/>
        </p:nvSpPr>
        <p:spPr>
          <a:xfrm rot="16200000">
            <a:off x="6506826" y="4476966"/>
            <a:ext cx="2201748" cy="2560320"/>
          </a:xfrm>
          <a:prstGeom prst="rightArrow">
            <a:avLst>
              <a:gd name="adj1" fmla="val 50000"/>
              <a:gd name="adj2" fmla="val 5059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1002463"/>
      </p:ext>
    </p:extLst>
  </p:cSld>
  <p:clrMapOvr>
    <a:masterClrMapping/>
  </p:clrMapOvr>
  <p:transition spd="slow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6" name="Gruppierung 5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7" name="Rechteck 6"/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10000"/>
            </a:bodyPr>
            <a:lstStyle/>
            <a:p>
              <a:r>
                <a:rPr lang="de-DE" sz="3600" dirty="0"/>
                <a:t>Mit E- Mobilität</a:t>
              </a:r>
            </a:p>
          </p:txBody>
        </p:sp>
        <p:pic>
          <p:nvPicPr>
            <p:cNvPr id="8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Gerade Verbindung 8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2"/>
          <a:stretch/>
        </p:blipFill>
        <p:spPr>
          <a:xfrm rot="5400000">
            <a:off x="2398050" y="-2031322"/>
            <a:ext cx="7604465" cy="12777935"/>
          </a:xfrm>
          <a:prstGeom prst="rect">
            <a:avLst/>
          </a:prstGeom>
        </p:spPr>
      </p:pic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DE74B483-8E17-F848-B5F9-282601BC0B50}"/>
              </a:ext>
            </a:extLst>
          </p:cNvPr>
          <p:cNvSpPr/>
          <p:nvPr/>
        </p:nvSpPr>
        <p:spPr>
          <a:xfrm rot="16200000">
            <a:off x="6506826" y="4476966"/>
            <a:ext cx="2201748" cy="2560320"/>
          </a:xfrm>
          <a:prstGeom prst="rightArrow">
            <a:avLst>
              <a:gd name="adj1" fmla="val 50000"/>
              <a:gd name="adj2" fmla="val 5059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313895"/>
      </p:ext>
    </p:extLst>
  </p:cSld>
  <p:clrMapOvr>
    <a:masterClrMapping/>
  </p:clrMapOvr>
  <p:transition spd="slow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6" name="Gruppierung 5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7" name="Rechteck 6"/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10000"/>
            </a:bodyPr>
            <a:lstStyle/>
            <a:p>
              <a:r>
                <a:rPr lang="de-DE" sz="3600" dirty="0"/>
                <a:t>Mit autonomen Fahren</a:t>
              </a:r>
            </a:p>
          </p:txBody>
        </p:sp>
        <p:pic>
          <p:nvPicPr>
            <p:cNvPr id="8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Gerade Verbindung 8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2"/>
          <a:stretch/>
        </p:blipFill>
        <p:spPr>
          <a:xfrm rot="5400000">
            <a:off x="2398050" y="-2031322"/>
            <a:ext cx="7604465" cy="12777935"/>
          </a:xfrm>
          <a:prstGeom prst="rect">
            <a:avLst/>
          </a:prstGeom>
        </p:spPr>
      </p:pic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8E0F0C96-6231-794C-B1AD-303FB2D6F098}"/>
              </a:ext>
            </a:extLst>
          </p:cNvPr>
          <p:cNvSpPr/>
          <p:nvPr/>
        </p:nvSpPr>
        <p:spPr>
          <a:xfrm rot="16200000">
            <a:off x="6506826" y="4476966"/>
            <a:ext cx="2201748" cy="2560320"/>
          </a:xfrm>
          <a:prstGeom prst="rightArrow">
            <a:avLst>
              <a:gd name="adj1" fmla="val 50000"/>
              <a:gd name="adj2" fmla="val 5059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637642"/>
      </p:ext>
    </p:extLst>
  </p:cSld>
  <p:clrMapOvr>
    <a:masterClrMapping/>
  </p:clrMapOvr>
  <p:transition spd="slow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6" name="Gruppierung 5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7" name="Rechteck 6"/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10000"/>
            </a:bodyPr>
            <a:lstStyle/>
            <a:p>
              <a:r>
                <a:rPr lang="de-DE" sz="3600" dirty="0"/>
                <a:t>Mit </a:t>
              </a:r>
              <a:r>
                <a:rPr lang="de-DE" sz="3600" dirty="0" err="1"/>
                <a:t>Carsharing</a:t>
              </a:r>
              <a:endParaRPr lang="de-DE" sz="3600" dirty="0"/>
            </a:p>
          </p:txBody>
        </p:sp>
        <p:pic>
          <p:nvPicPr>
            <p:cNvPr id="8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Gerade Verbindung 8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2"/>
          <a:stretch/>
        </p:blipFill>
        <p:spPr>
          <a:xfrm rot="5400000">
            <a:off x="2398050" y="-2031322"/>
            <a:ext cx="7604465" cy="12777935"/>
          </a:xfrm>
          <a:prstGeom prst="rect">
            <a:avLst/>
          </a:prstGeom>
        </p:spPr>
      </p:pic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44ABCAD4-7B76-7145-9EAB-BAE892DF31DA}"/>
              </a:ext>
            </a:extLst>
          </p:cNvPr>
          <p:cNvSpPr/>
          <p:nvPr/>
        </p:nvSpPr>
        <p:spPr>
          <a:xfrm rot="16200000">
            <a:off x="6506826" y="4476966"/>
            <a:ext cx="2201748" cy="2560320"/>
          </a:xfrm>
          <a:prstGeom prst="rightArrow">
            <a:avLst>
              <a:gd name="adj1" fmla="val 50000"/>
              <a:gd name="adj2" fmla="val 5059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6191500"/>
      </p:ext>
    </p:extLst>
  </p:cSld>
  <p:clrMapOvr>
    <a:masterClrMapping/>
  </p:clrMapOvr>
  <p:transition spd="slow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34</a:t>
            </a:fld>
            <a:endParaRPr lang="en-US"/>
          </a:p>
        </p:txBody>
      </p:sp>
      <p:grpSp>
        <p:nvGrpSpPr>
          <p:cNvPr id="6" name="Gruppierung 5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7" name="Rechteck 6"/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10000"/>
            </a:bodyPr>
            <a:lstStyle/>
            <a:p>
              <a:r>
                <a:rPr lang="de-DE" sz="3600" dirty="0"/>
                <a:t>Mit mehr Personen je Fahrzeug</a:t>
              </a:r>
            </a:p>
          </p:txBody>
        </p:sp>
        <p:pic>
          <p:nvPicPr>
            <p:cNvPr id="8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Gerade Verbindung 8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2"/>
          <a:stretch/>
        </p:blipFill>
        <p:spPr>
          <a:xfrm rot="5400000">
            <a:off x="2398050" y="-2031322"/>
            <a:ext cx="7604465" cy="12777935"/>
          </a:xfrm>
          <a:prstGeom prst="rect">
            <a:avLst/>
          </a:prstGeom>
        </p:spPr>
      </p:pic>
      <p:sp>
        <p:nvSpPr>
          <p:cNvPr id="12" name="Pfeil nach rechts 11"/>
          <p:cNvSpPr/>
          <p:nvPr/>
        </p:nvSpPr>
        <p:spPr>
          <a:xfrm rot="5400000">
            <a:off x="2390001" y="383127"/>
            <a:ext cx="2201748" cy="2560320"/>
          </a:xfrm>
          <a:prstGeom prst="rightArrow">
            <a:avLst>
              <a:gd name="adj1" fmla="val 50000"/>
              <a:gd name="adj2" fmla="val 50592"/>
            </a:avLst>
          </a:prstGeom>
          <a:solidFill>
            <a:srgbClr val="87B8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38605"/>
      </p:ext>
    </p:extLst>
  </p:cSld>
  <p:clrMapOvr>
    <a:masterClrMapping/>
  </p:clrMapOvr>
  <p:transition spd="slow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>
            <a:spLocks noChangeAspect="1"/>
          </p:cNvSpPr>
          <p:nvPr/>
        </p:nvSpPr>
        <p:spPr>
          <a:xfrm>
            <a:off x="0" y="-8784"/>
            <a:ext cx="12192000" cy="555413"/>
          </a:xfrm>
          <a:prstGeom prst="rect">
            <a:avLst/>
          </a:prstGeom>
          <a:solidFill>
            <a:srgbClr val="4372C4"/>
          </a:solidFill>
          <a:ln w="26424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r>
              <a:rPr lang="de-DE" sz="3600" dirty="0"/>
              <a:t>Wirkungen</a:t>
            </a:r>
          </a:p>
        </p:txBody>
      </p:sp>
      <p:pic>
        <p:nvPicPr>
          <p:cNvPr id="11" name="Bild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749" y="-33606"/>
            <a:ext cx="521025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uppierung 43"/>
          <p:cNvGrpSpPr/>
          <p:nvPr/>
        </p:nvGrpSpPr>
        <p:grpSpPr>
          <a:xfrm>
            <a:off x="663655" y="762147"/>
            <a:ext cx="9689659" cy="2254331"/>
            <a:chOff x="3497332" y="664576"/>
            <a:chExt cx="11541971" cy="2927243"/>
          </a:xfrm>
        </p:grpSpPr>
        <p:sp>
          <p:nvSpPr>
            <p:cNvPr id="3" name="Regelmäßiges Fünfeck 2"/>
            <p:cNvSpPr/>
            <p:nvPr/>
          </p:nvSpPr>
          <p:spPr>
            <a:xfrm>
              <a:off x="5236076" y="1407936"/>
              <a:ext cx="1745673" cy="1343891"/>
            </a:xfrm>
            <a:prstGeom prst="pen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5430039" y="1895215"/>
              <a:ext cx="1551708" cy="404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</a:rPr>
                <a:t>E- Mobilität</a:t>
              </a:r>
            </a:p>
          </p:txBody>
        </p:sp>
        <p:cxnSp>
          <p:nvCxnSpPr>
            <p:cNvPr id="6" name="Gerade Verbindung mit Pfeil 5"/>
            <p:cNvCxnSpPr>
              <a:stCxn id="3" idx="5"/>
              <a:endCxn id="14" idx="1"/>
            </p:cNvCxnSpPr>
            <p:nvPr/>
          </p:nvCxnSpPr>
          <p:spPr>
            <a:xfrm flipV="1">
              <a:off x="6981747" y="1852401"/>
              <a:ext cx="436420" cy="68854"/>
            </a:xfrm>
            <a:prstGeom prst="straightConnector1">
              <a:avLst/>
            </a:prstGeom>
            <a:ln w="38100">
              <a:solidFill>
                <a:srgbClr val="8FB41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7418167" y="1472736"/>
              <a:ext cx="1465081" cy="759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Luftqualität</a:t>
              </a:r>
            </a:p>
            <a:p>
              <a:r>
                <a:rPr lang="de-DE" sz="1600" dirty="0"/>
                <a:t>vor Ort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5457747" y="664576"/>
              <a:ext cx="130232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Kosten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3497332" y="1470511"/>
              <a:ext cx="130232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Stau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3933749" y="3187505"/>
              <a:ext cx="130232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Mobilität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6981746" y="3187505"/>
              <a:ext cx="1402660" cy="4043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Parkbedarf</a:t>
              </a:r>
            </a:p>
          </p:txBody>
        </p:sp>
        <p:cxnSp>
          <p:nvCxnSpPr>
            <p:cNvPr id="31" name="Gerade Verbindung mit Pfeil 30"/>
            <p:cNvCxnSpPr>
              <a:stCxn id="3" idx="0"/>
              <a:endCxn id="26" idx="2"/>
            </p:cNvCxnSpPr>
            <p:nvPr/>
          </p:nvCxnSpPr>
          <p:spPr>
            <a:xfrm flipH="1" flipV="1">
              <a:off x="6108911" y="1033908"/>
              <a:ext cx="2" cy="37402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/>
            <p:cNvCxnSpPr>
              <a:stCxn id="3" idx="1"/>
              <a:endCxn id="27" idx="3"/>
            </p:cNvCxnSpPr>
            <p:nvPr/>
          </p:nvCxnSpPr>
          <p:spPr>
            <a:xfrm flipH="1" flipV="1">
              <a:off x="4799659" y="1655177"/>
              <a:ext cx="436420" cy="26607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>
              <a:stCxn id="3" idx="2"/>
              <a:endCxn id="28" idx="0"/>
            </p:cNvCxnSpPr>
            <p:nvPr/>
          </p:nvCxnSpPr>
          <p:spPr>
            <a:xfrm flipH="1">
              <a:off x="4584913" y="2751824"/>
              <a:ext cx="984558" cy="43568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>
              <a:stCxn id="3" idx="4"/>
              <a:endCxn id="29" idx="0"/>
            </p:cNvCxnSpPr>
            <p:nvPr/>
          </p:nvCxnSpPr>
          <p:spPr>
            <a:xfrm>
              <a:off x="6648353" y="2751823"/>
              <a:ext cx="1034724" cy="43568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mit Pfeil 102">
              <a:extLst>
                <a:ext uri="{FF2B5EF4-FFF2-40B4-BE49-F238E27FC236}">
                  <a16:creationId xmlns:a16="http://schemas.microsoft.com/office/drawing/2014/main" id="{201540E7-1A38-0B40-ACC2-E304A5F85FD2}"/>
                </a:ext>
              </a:extLst>
            </p:cNvPr>
            <p:cNvCxnSpPr>
              <a:cxnSpLocks/>
              <a:stCxn id="63" idx="5"/>
            </p:cNvCxnSpPr>
            <p:nvPr/>
          </p:nvCxnSpPr>
          <p:spPr>
            <a:xfrm flipV="1">
              <a:off x="14602883" y="1788216"/>
              <a:ext cx="436420" cy="95003"/>
            </a:xfrm>
            <a:prstGeom prst="straightConnector1">
              <a:avLst/>
            </a:prstGeom>
            <a:ln w="38100">
              <a:solidFill>
                <a:srgbClr val="8FB41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pierung 61"/>
          <p:cNvGrpSpPr/>
          <p:nvPr/>
        </p:nvGrpSpPr>
        <p:grpSpPr>
          <a:xfrm>
            <a:off x="7061714" y="732855"/>
            <a:ext cx="4521558" cy="2254331"/>
            <a:chOff x="3497332" y="664576"/>
            <a:chExt cx="5385916" cy="2927243"/>
          </a:xfrm>
        </p:grpSpPr>
        <p:sp>
          <p:nvSpPr>
            <p:cNvPr id="63" name="Regelmäßiges Fünfeck 62"/>
            <p:cNvSpPr/>
            <p:nvPr/>
          </p:nvSpPr>
          <p:spPr>
            <a:xfrm>
              <a:off x="5236076" y="1407936"/>
              <a:ext cx="1745673" cy="1343891"/>
            </a:xfrm>
            <a:prstGeom prst="pen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5348522" y="1777268"/>
              <a:ext cx="1551708" cy="759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chemeClr val="bg1"/>
                  </a:solidFill>
                </a:rPr>
                <a:t>Autonomes</a:t>
              </a:r>
            </a:p>
            <a:p>
              <a:pPr algn="ctr"/>
              <a:r>
                <a:rPr lang="de-DE" sz="1600" dirty="0">
                  <a:solidFill>
                    <a:schemeClr val="bg1"/>
                  </a:solidFill>
                </a:rPr>
                <a:t> E - Taxi</a:t>
              </a:r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7418167" y="1472736"/>
              <a:ext cx="1465081" cy="4043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Luftqualität</a:t>
              </a:r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5457747" y="664576"/>
              <a:ext cx="130232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Kosten</a:t>
              </a:r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3497332" y="1470511"/>
              <a:ext cx="130232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Stau</a:t>
              </a:r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3933749" y="3187505"/>
              <a:ext cx="130232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Mobilität</a:t>
              </a:r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6981746" y="3187505"/>
              <a:ext cx="1402660" cy="4043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Parkbedarf</a:t>
              </a:r>
            </a:p>
          </p:txBody>
        </p:sp>
        <p:cxnSp>
          <p:nvCxnSpPr>
            <p:cNvPr id="71" name="Gerade Verbindung mit Pfeil 70"/>
            <p:cNvCxnSpPr>
              <a:stCxn id="63" idx="0"/>
              <a:endCxn id="67" idx="2"/>
            </p:cNvCxnSpPr>
            <p:nvPr/>
          </p:nvCxnSpPr>
          <p:spPr>
            <a:xfrm flipH="1" flipV="1">
              <a:off x="6108911" y="1033908"/>
              <a:ext cx="2" cy="374028"/>
            </a:xfrm>
            <a:prstGeom prst="straightConnector1">
              <a:avLst/>
            </a:prstGeom>
            <a:ln w="82550">
              <a:solidFill>
                <a:srgbClr val="8FB41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mit Pfeil 71"/>
            <p:cNvCxnSpPr>
              <a:stCxn id="63" idx="1"/>
              <a:endCxn id="68" idx="3"/>
            </p:cNvCxnSpPr>
            <p:nvPr/>
          </p:nvCxnSpPr>
          <p:spPr>
            <a:xfrm flipH="1" flipV="1">
              <a:off x="4799659" y="1655177"/>
              <a:ext cx="436420" cy="26607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mit Pfeil 72"/>
            <p:cNvCxnSpPr>
              <a:stCxn id="63" idx="2"/>
              <a:endCxn id="69" idx="0"/>
            </p:cNvCxnSpPr>
            <p:nvPr/>
          </p:nvCxnSpPr>
          <p:spPr>
            <a:xfrm flipH="1">
              <a:off x="4584913" y="2751824"/>
              <a:ext cx="984558" cy="435681"/>
            </a:xfrm>
            <a:prstGeom prst="straightConnector1">
              <a:avLst/>
            </a:prstGeom>
            <a:ln w="38100">
              <a:solidFill>
                <a:srgbClr val="8FB41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mit Pfeil 101">
              <a:extLst>
                <a:ext uri="{FF2B5EF4-FFF2-40B4-BE49-F238E27FC236}">
                  <a16:creationId xmlns:a16="http://schemas.microsoft.com/office/drawing/2014/main" id="{309267B1-CB00-4542-8B52-854A7389B2F2}"/>
                </a:ext>
              </a:extLst>
            </p:cNvPr>
            <p:cNvCxnSpPr>
              <a:cxnSpLocks/>
              <a:stCxn id="63" idx="4"/>
              <a:endCxn id="70" idx="0"/>
            </p:cNvCxnSpPr>
            <p:nvPr/>
          </p:nvCxnSpPr>
          <p:spPr>
            <a:xfrm>
              <a:off x="6648354" y="2751824"/>
              <a:ext cx="1034721" cy="435681"/>
            </a:xfrm>
            <a:prstGeom prst="straightConnector1">
              <a:avLst/>
            </a:prstGeom>
            <a:ln w="38100">
              <a:solidFill>
                <a:srgbClr val="8FB41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uppierung 74"/>
          <p:cNvGrpSpPr/>
          <p:nvPr/>
        </p:nvGrpSpPr>
        <p:grpSpPr>
          <a:xfrm>
            <a:off x="663655" y="3768430"/>
            <a:ext cx="4521558" cy="2254331"/>
            <a:chOff x="3497332" y="664576"/>
            <a:chExt cx="5385916" cy="2927243"/>
          </a:xfrm>
        </p:grpSpPr>
        <p:sp>
          <p:nvSpPr>
            <p:cNvPr id="76" name="Regelmäßiges Fünfeck 75"/>
            <p:cNvSpPr/>
            <p:nvPr/>
          </p:nvSpPr>
          <p:spPr>
            <a:xfrm>
              <a:off x="5236076" y="1407936"/>
              <a:ext cx="1745673" cy="1343891"/>
            </a:xfrm>
            <a:prstGeom prst="pen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5430039" y="1895215"/>
              <a:ext cx="1551708" cy="404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>
                  <a:solidFill>
                    <a:schemeClr val="bg1"/>
                  </a:solidFill>
                </a:rPr>
                <a:t>Carsharing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78" name="Gerade Verbindung mit Pfeil 77"/>
            <p:cNvCxnSpPr>
              <a:stCxn id="76" idx="5"/>
              <a:endCxn id="79" idx="1"/>
            </p:cNvCxnSpPr>
            <p:nvPr/>
          </p:nvCxnSpPr>
          <p:spPr>
            <a:xfrm flipV="1">
              <a:off x="6981746" y="1674892"/>
              <a:ext cx="436421" cy="24636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feld 78"/>
            <p:cNvSpPr txBox="1"/>
            <p:nvPr/>
          </p:nvSpPr>
          <p:spPr>
            <a:xfrm>
              <a:off x="7418167" y="1472736"/>
              <a:ext cx="1465081" cy="4043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Luftqualität</a:t>
              </a:r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5457747" y="664576"/>
              <a:ext cx="130232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Kosten</a:t>
              </a:r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3497332" y="1470511"/>
              <a:ext cx="130232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Stau</a:t>
              </a: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3933749" y="3187505"/>
              <a:ext cx="130232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Mobilität</a:t>
              </a:r>
            </a:p>
          </p:txBody>
        </p:sp>
        <p:sp>
          <p:nvSpPr>
            <p:cNvPr id="83" name="Textfeld 82"/>
            <p:cNvSpPr txBox="1"/>
            <p:nvPr/>
          </p:nvSpPr>
          <p:spPr>
            <a:xfrm>
              <a:off x="6981746" y="3187505"/>
              <a:ext cx="1402660" cy="4043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Parkbedarf</a:t>
              </a:r>
            </a:p>
          </p:txBody>
        </p:sp>
        <p:cxnSp>
          <p:nvCxnSpPr>
            <p:cNvPr id="84" name="Gerade Verbindung mit Pfeil 83"/>
            <p:cNvCxnSpPr>
              <a:stCxn id="76" idx="0"/>
              <a:endCxn id="80" idx="2"/>
            </p:cNvCxnSpPr>
            <p:nvPr/>
          </p:nvCxnSpPr>
          <p:spPr>
            <a:xfrm flipH="1" flipV="1">
              <a:off x="6108911" y="1033908"/>
              <a:ext cx="2" cy="374028"/>
            </a:xfrm>
            <a:prstGeom prst="straightConnector1">
              <a:avLst/>
            </a:prstGeom>
            <a:ln w="38100">
              <a:solidFill>
                <a:srgbClr val="8FB41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mit Pfeil 84"/>
            <p:cNvCxnSpPr>
              <a:stCxn id="76" idx="1"/>
              <a:endCxn id="81" idx="3"/>
            </p:cNvCxnSpPr>
            <p:nvPr/>
          </p:nvCxnSpPr>
          <p:spPr>
            <a:xfrm flipH="1" flipV="1">
              <a:off x="4799659" y="1655177"/>
              <a:ext cx="436420" cy="26607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mit Pfeil 85"/>
            <p:cNvCxnSpPr>
              <a:stCxn id="76" idx="2"/>
              <a:endCxn id="82" idx="0"/>
            </p:cNvCxnSpPr>
            <p:nvPr/>
          </p:nvCxnSpPr>
          <p:spPr>
            <a:xfrm flipH="1">
              <a:off x="4584913" y="2751824"/>
              <a:ext cx="984558" cy="43568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mit Pfeil 86"/>
            <p:cNvCxnSpPr>
              <a:stCxn id="76" idx="4"/>
              <a:endCxn id="83" idx="0"/>
            </p:cNvCxnSpPr>
            <p:nvPr/>
          </p:nvCxnSpPr>
          <p:spPr>
            <a:xfrm>
              <a:off x="6648353" y="2751823"/>
              <a:ext cx="1034724" cy="435682"/>
            </a:xfrm>
            <a:prstGeom prst="straightConnector1">
              <a:avLst/>
            </a:prstGeom>
            <a:ln w="38100">
              <a:solidFill>
                <a:srgbClr val="8FB41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uppierung 87"/>
          <p:cNvGrpSpPr/>
          <p:nvPr/>
        </p:nvGrpSpPr>
        <p:grpSpPr>
          <a:xfrm>
            <a:off x="7074699" y="3768430"/>
            <a:ext cx="4521558" cy="2254331"/>
            <a:chOff x="3497332" y="664576"/>
            <a:chExt cx="5385916" cy="2927243"/>
          </a:xfrm>
        </p:grpSpPr>
        <p:sp>
          <p:nvSpPr>
            <p:cNvPr id="89" name="Regelmäßiges Fünfeck 88"/>
            <p:cNvSpPr/>
            <p:nvPr/>
          </p:nvSpPr>
          <p:spPr>
            <a:xfrm>
              <a:off x="5236076" y="1407936"/>
              <a:ext cx="1745673" cy="1343891"/>
            </a:xfrm>
            <a:prstGeom prst="pen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5565730" y="1757671"/>
              <a:ext cx="1551708" cy="698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</a:rPr>
                <a:t>hoher</a:t>
              </a:r>
            </a:p>
            <a:p>
              <a:r>
                <a:rPr lang="de-DE" sz="1600" dirty="0">
                  <a:solidFill>
                    <a:schemeClr val="bg1"/>
                  </a:solidFill>
                </a:rPr>
                <a:t>ÖV Anteil</a:t>
              </a:r>
            </a:p>
          </p:txBody>
        </p:sp>
        <p:cxnSp>
          <p:nvCxnSpPr>
            <p:cNvPr id="91" name="Gerade Verbindung mit Pfeil 90"/>
            <p:cNvCxnSpPr>
              <a:stCxn id="89" idx="5"/>
              <a:endCxn id="92" idx="1"/>
            </p:cNvCxnSpPr>
            <p:nvPr/>
          </p:nvCxnSpPr>
          <p:spPr>
            <a:xfrm flipV="1">
              <a:off x="6981746" y="1674892"/>
              <a:ext cx="436421" cy="246363"/>
            </a:xfrm>
            <a:prstGeom prst="straightConnector1">
              <a:avLst/>
            </a:prstGeom>
            <a:ln w="38100">
              <a:solidFill>
                <a:srgbClr val="8FB41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feld 91"/>
            <p:cNvSpPr txBox="1"/>
            <p:nvPr/>
          </p:nvSpPr>
          <p:spPr>
            <a:xfrm>
              <a:off x="7418167" y="1472736"/>
              <a:ext cx="1465081" cy="4043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Luftqualität</a:t>
              </a:r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5457747" y="664576"/>
              <a:ext cx="130232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Kosten</a:t>
              </a:r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3497332" y="1470511"/>
              <a:ext cx="130232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Stau</a:t>
              </a:r>
            </a:p>
          </p:txBody>
        </p:sp>
        <p:sp>
          <p:nvSpPr>
            <p:cNvPr id="95" name="Textfeld 94"/>
            <p:cNvSpPr txBox="1"/>
            <p:nvPr/>
          </p:nvSpPr>
          <p:spPr>
            <a:xfrm>
              <a:off x="3933749" y="3187505"/>
              <a:ext cx="130232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Mobilität</a:t>
              </a:r>
            </a:p>
          </p:txBody>
        </p:sp>
        <p:sp>
          <p:nvSpPr>
            <p:cNvPr id="96" name="Textfeld 95"/>
            <p:cNvSpPr txBox="1"/>
            <p:nvPr/>
          </p:nvSpPr>
          <p:spPr>
            <a:xfrm>
              <a:off x="6981746" y="3187505"/>
              <a:ext cx="1402660" cy="4043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Parkbedarf</a:t>
              </a:r>
            </a:p>
          </p:txBody>
        </p:sp>
        <p:cxnSp>
          <p:nvCxnSpPr>
            <p:cNvPr id="97" name="Gerade Verbindung mit Pfeil 96"/>
            <p:cNvCxnSpPr>
              <a:stCxn id="89" idx="0"/>
              <a:endCxn id="93" idx="2"/>
            </p:cNvCxnSpPr>
            <p:nvPr/>
          </p:nvCxnSpPr>
          <p:spPr>
            <a:xfrm flipH="1" flipV="1">
              <a:off x="6108911" y="1033908"/>
              <a:ext cx="2" cy="374028"/>
            </a:xfrm>
            <a:prstGeom prst="straightConnector1">
              <a:avLst/>
            </a:prstGeom>
            <a:ln w="38100">
              <a:solidFill>
                <a:srgbClr val="8FB41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mit Pfeil 97"/>
            <p:cNvCxnSpPr>
              <a:stCxn id="89" idx="1"/>
              <a:endCxn id="94" idx="3"/>
            </p:cNvCxnSpPr>
            <p:nvPr/>
          </p:nvCxnSpPr>
          <p:spPr>
            <a:xfrm flipH="1" flipV="1">
              <a:off x="4799659" y="1655177"/>
              <a:ext cx="436420" cy="266078"/>
            </a:xfrm>
            <a:prstGeom prst="straightConnector1">
              <a:avLst/>
            </a:prstGeom>
            <a:ln w="38100">
              <a:solidFill>
                <a:srgbClr val="8FB41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mit Pfeil 98"/>
            <p:cNvCxnSpPr>
              <a:stCxn id="89" idx="2"/>
              <a:endCxn id="95" idx="0"/>
            </p:cNvCxnSpPr>
            <p:nvPr/>
          </p:nvCxnSpPr>
          <p:spPr>
            <a:xfrm flipH="1">
              <a:off x="4584913" y="2751824"/>
              <a:ext cx="984558" cy="435681"/>
            </a:xfrm>
            <a:prstGeom prst="straightConnector1">
              <a:avLst/>
            </a:prstGeom>
            <a:ln w="38100">
              <a:solidFill>
                <a:srgbClr val="8FB41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mit Pfeil 99"/>
            <p:cNvCxnSpPr>
              <a:stCxn id="89" idx="4"/>
              <a:endCxn id="96" idx="0"/>
            </p:cNvCxnSpPr>
            <p:nvPr/>
          </p:nvCxnSpPr>
          <p:spPr>
            <a:xfrm>
              <a:off x="6648353" y="2751823"/>
              <a:ext cx="1034724" cy="435682"/>
            </a:xfrm>
            <a:prstGeom prst="straightConnector1">
              <a:avLst/>
            </a:prstGeom>
            <a:ln w="38100">
              <a:solidFill>
                <a:srgbClr val="8FB41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feld 115"/>
          <p:cNvSpPr txBox="1"/>
          <p:nvPr/>
        </p:nvSpPr>
        <p:spPr>
          <a:xfrm>
            <a:off x="1468909" y="3162022"/>
            <a:ext cx="29372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bringt wenig, </a:t>
            </a:r>
            <a:r>
              <a:rPr lang="de-DE"/>
              <a:t>hoch gehandelt</a:t>
            </a:r>
          </a:p>
        </p:txBody>
      </p:sp>
      <p:sp>
        <p:nvSpPr>
          <p:cNvPr id="117" name="Textfeld 116"/>
          <p:cNvSpPr txBox="1"/>
          <p:nvPr/>
        </p:nvSpPr>
        <p:spPr>
          <a:xfrm>
            <a:off x="7920923" y="3154229"/>
            <a:ext cx="29372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kommendes Instrument </a:t>
            </a:r>
          </a:p>
        </p:txBody>
      </p:sp>
      <p:sp>
        <p:nvSpPr>
          <p:cNvPr id="118" name="Textfeld 117"/>
          <p:cNvSpPr txBox="1"/>
          <p:nvPr/>
        </p:nvSpPr>
        <p:spPr>
          <a:xfrm>
            <a:off x="7442609" y="6310515"/>
            <a:ext cx="37218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sehr gut aber ungeliebt</a:t>
            </a:r>
          </a:p>
        </p:txBody>
      </p:sp>
      <p:sp>
        <p:nvSpPr>
          <p:cNvPr id="119" name="Textfeld 118"/>
          <p:cNvSpPr txBox="1"/>
          <p:nvPr/>
        </p:nvSpPr>
        <p:spPr>
          <a:xfrm>
            <a:off x="1030033" y="6253207"/>
            <a:ext cx="37363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überschätzt, schwer </a:t>
            </a:r>
            <a:r>
              <a:rPr lang="de-DE"/>
              <a:t>in Umsetzung</a:t>
            </a:r>
            <a:endParaRPr lang="de-DE" dirty="0"/>
          </a:p>
        </p:txBody>
      </p:sp>
      <p:cxnSp>
        <p:nvCxnSpPr>
          <p:cNvPr id="60" name="Gerade Verbindung 59"/>
          <p:cNvCxnSpPr/>
          <p:nvPr/>
        </p:nvCxnSpPr>
        <p:spPr>
          <a:xfrm>
            <a:off x="0" y="551543"/>
            <a:ext cx="123516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/>
          <p:cNvCxnSpPr/>
          <p:nvPr/>
        </p:nvCxnSpPr>
        <p:spPr>
          <a:xfrm>
            <a:off x="-35469" y="0"/>
            <a:ext cx="123516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100">
            <a:extLst>
              <a:ext uri="{FF2B5EF4-FFF2-40B4-BE49-F238E27FC236}">
                <a16:creationId xmlns:a16="http://schemas.microsoft.com/office/drawing/2014/main" id="{F75B4AC8-F5F6-DF4A-B1BE-404B9B182133}"/>
              </a:ext>
            </a:extLst>
          </p:cNvPr>
          <p:cNvCxnSpPr/>
          <p:nvPr/>
        </p:nvCxnSpPr>
        <p:spPr>
          <a:xfrm>
            <a:off x="-79829" y="0"/>
            <a:ext cx="123516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087943"/>
      </p:ext>
    </p:extLst>
  </p:cSld>
  <p:clrMapOvr>
    <a:masterClrMapping/>
  </p:clrMapOvr>
  <p:transition spd="slow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>
              <a:hlinkClick r:id="" action="ppaction://hlinkshowjump?jump=lastslideviewed"/>
            </p:cNvPr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600" dirty="0"/>
                <a:t>Die Erfahrung: Bedarfsorientierter Bürgerbus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7AC1D271-0332-0349-9D90-B0A0E8E912C8}"/>
              </a:ext>
            </a:extLst>
          </p:cNvPr>
          <p:cNvSpPr/>
          <p:nvPr/>
        </p:nvSpPr>
        <p:spPr>
          <a:xfrm>
            <a:off x="21308765" y="-577205"/>
            <a:ext cx="165782" cy="17082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6" name="Inhaltsplatzhalter 3" descr="_BUS0952.jpg">
            <a:extLst>
              <a:ext uri="{FF2B5EF4-FFF2-40B4-BE49-F238E27FC236}">
                <a16:creationId xmlns:a16="http://schemas.microsoft.com/office/drawing/2014/main" id="{49F7BFF9-8F1F-E446-A5D4-FEE8BBAA21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" r="17491" b="8683"/>
          <a:stretch/>
        </p:blipFill>
        <p:spPr>
          <a:xfrm>
            <a:off x="1621999" y="546628"/>
            <a:ext cx="8489023" cy="6032677"/>
          </a:xfrm>
          <a:prstGeom prst="rect">
            <a:avLst/>
          </a:prstGeom>
        </p:spPr>
      </p:pic>
      <p:sp>
        <p:nvSpPr>
          <p:cNvPr id="81" name="Textfeld 80">
            <a:extLst>
              <a:ext uri="{FF2B5EF4-FFF2-40B4-BE49-F238E27FC236}">
                <a16:creationId xmlns:a16="http://schemas.microsoft.com/office/drawing/2014/main" id="{C44D47DC-5209-E746-ADF2-8A2254AB66B2}"/>
              </a:ext>
            </a:extLst>
          </p:cNvPr>
          <p:cNvSpPr txBox="1"/>
          <p:nvPr/>
        </p:nvSpPr>
        <p:spPr>
          <a:xfrm>
            <a:off x="0" y="6478658"/>
            <a:ext cx="12227469" cy="461665"/>
          </a:xfrm>
          <a:prstGeom prst="rect">
            <a:avLst/>
          </a:prstGeom>
          <a:solidFill>
            <a:srgbClr val="4272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Die Kunden lieben ihn!  Die Kunden nutzen ihn!</a:t>
            </a:r>
          </a:p>
        </p:txBody>
      </p:sp>
    </p:spTree>
    <p:extLst>
      <p:ext uri="{BB962C8B-B14F-4D97-AF65-F5344CB8AC3E}">
        <p14:creationId xmlns:p14="http://schemas.microsoft.com/office/powerpoint/2010/main" val="3732332051"/>
      </p:ext>
    </p:extLst>
  </p:cSld>
  <p:clrMapOvr>
    <a:masterClrMapping/>
  </p:clrMapOvr>
  <p:transition spd="slow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382000" y="6410283"/>
            <a:ext cx="1422400" cy="329184"/>
          </a:xfrm>
          <a:prstGeom prst="rect">
            <a:avLst/>
          </a:prstGeom>
        </p:spPr>
        <p:txBody>
          <a:bodyPr/>
          <a:lstStyle/>
          <a:p>
            <a:fld id="{9E016AEE-58D9-4E43-869A-DC79D96AF274}" type="slidenum">
              <a:rPr lang="en-US" smtClean="0"/>
              <a:t>37</a:t>
            </a:fld>
            <a:endParaRPr lang="en-US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8" t="18333" r="36341" b="61283"/>
          <a:stretch/>
        </p:blipFill>
        <p:spPr>
          <a:xfrm rot="16200000">
            <a:off x="-1105602" y="1362019"/>
            <a:ext cx="6608024" cy="4383938"/>
          </a:xfrm>
          <a:prstGeom prst="rect">
            <a:avLst/>
          </a:prstGeom>
        </p:spPr>
      </p:pic>
      <p:grpSp>
        <p:nvGrpSpPr>
          <p:cNvPr id="11" name="Gruppierung 10"/>
          <p:cNvGrpSpPr/>
          <p:nvPr/>
        </p:nvGrpSpPr>
        <p:grpSpPr>
          <a:xfrm>
            <a:off x="-17145" y="-38100"/>
            <a:ext cx="12354288" cy="685800"/>
            <a:chOff x="-38100" y="-33606"/>
            <a:chExt cx="12354288" cy="685800"/>
          </a:xfrm>
        </p:grpSpPr>
        <p:sp>
          <p:nvSpPr>
            <p:cNvPr id="12" name="Rechteck 11"/>
            <p:cNvSpPr>
              <a:spLocks noChangeAspect="1"/>
            </p:cNvSpPr>
            <p:nvPr/>
          </p:nvSpPr>
          <p:spPr>
            <a:xfrm>
              <a:off x="-14514" y="3916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r>
                <a:rPr lang="de-DE" sz="3200" dirty="0" err="1"/>
                <a:t>Carsharing</a:t>
              </a:r>
              <a:r>
                <a:rPr lang="de-DE" sz="3200" dirty="0"/>
                <a:t>: Alternative zum Zweitwagen?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-38100" y="551543"/>
              <a:ext cx="123516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/>
          <p:cNvSpPr/>
          <p:nvPr/>
        </p:nvSpPr>
        <p:spPr>
          <a:xfrm>
            <a:off x="-152400" y="1335184"/>
            <a:ext cx="4739760" cy="47346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 Verbindung mit Pfeil 20"/>
          <p:cNvCxnSpPr/>
          <p:nvPr/>
        </p:nvCxnSpPr>
        <p:spPr>
          <a:xfrm flipV="1">
            <a:off x="2141986" y="1335184"/>
            <a:ext cx="0" cy="236734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1501870" y="1909650"/>
            <a:ext cx="161860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150 Meter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5227476" y="1959331"/>
            <a:ext cx="503968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de-DE" sz="2400" b="1" dirty="0">
                <a:solidFill>
                  <a:srgbClr val="355FA5"/>
                </a:solidFill>
              </a:rPr>
              <a:t>nah</a:t>
            </a:r>
          </a:p>
          <a:p>
            <a:pPr marL="342900" indent="-342900">
              <a:buFont typeface="Arial" charset="0"/>
              <a:buChar char="•"/>
            </a:pPr>
            <a:r>
              <a:rPr lang="de-DE" sz="2400" b="1" dirty="0">
                <a:solidFill>
                  <a:srgbClr val="355FA5"/>
                </a:solidFill>
              </a:rPr>
              <a:t>verfügbar</a:t>
            </a:r>
          </a:p>
          <a:p>
            <a:pPr marL="342900" indent="-342900">
              <a:buFont typeface="Arial" charset="0"/>
              <a:buChar char="•"/>
            </a:pPr>
            <a:r>
              <a:rPr lang="de-DE" sz="2400" b="1" dirty="0">
                <a:solidFill>
                  <a:srgbClr val="355FA5"/>
                </a:solidFill>
              </a:rPr>
              <a:t>geringer Kosten als ein Zweitwagen</a:t>
            </a:r>
          </a:p>
          <a:p>
            <a:pPr marL="342900" indent="-342900">
              <a:buFont typeface="Arial" charset="0"/>
              <a:buChar char="•"/>
            </a:pPr>
            <a:r>
              <a:rPr lang="de-DE" sz="2400" b="1" dirty="0">
                <a:solidFill>
                  <a:srgbClr val="355FA5"/>
                </a:solidFill>
              </a:rPr>
              <a:t>vom </a:t>
            </a:r>
            <a:r>
              <a:rPr lang="de-DE" sz="2400" b="1" dirty="0" err="1">
                <a:solidFill>
                  <a:srgbClr val="355FA5"/>
                </a:solidFill>
              </a:rPr>
              <a:t>Mobi</a:t>
            </a:r>
            <a:r>
              <a:rPr lang="de-DE" sz="2400" b="1" dirty="0">
                <a:solidFill>
                  <a:srgbClr val="355FA5"/>
                </a:solidFill>
              </a:rPr>
              <a:t>-Verein bereitgestellt</a:t>
            </a:r>
          </a:p>
          <a:p>
            <a:pPr marL="342900" indent="-342900">
              <a:buFont typeface="Arial" charset="0"/>
              <a:buChar char="•"/>
            </a:pPr>
            <a:r>
              <a:rPr lang="de-DE" sz="2400" b="1" dirty="0">
                <a:solidFill>
                  <a:srgbClr val="355FA5"/>
                </a:solidFill>
              </a:rPr>
              <a:t>mit APP buchbar</a:t>
            </a:r>
          </a:p>
          <a:p>
            <a:pPr marL="342900" indent="-342900">
              <a:buFont typeface="Arial" charset="0"/>
              <a:buChar char="•"/>
            </a:pPr>
            <a:r>
              <a:rPr lang="de-DE" sz="2400" b="1" dirty="0">
                <a:solidFill>
                  <a:srgbClr val="355FA5"/>
                </a:solidFill>
              </a:rPr>
              <a:t>in Zukunft autonom</a:t>
            </a:r>
          </a:p>
        </p:txBody>
      </p:sp>
      <p:sp>
        <p:nvSpPr>
          <p:cNvPr id="30" name="Rechteck 29"/>
          <p:cNvSpPr/>
          <p:nvPr/>
        </p:nvSpPr>
        <p:spPr>
          <a:xfrm>
            <a:off x="5227476" y="1035601"/>
            <a:ext cx="5039683" cy="461665"/>
          </a:xfrm>
          <a:prstGeom prst="rect">
            <a:avLst/>
          </a:prstGeom>
          <a:solidFill>
            <a:srgbClr val="0265D3"/>
          </a:solidFill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Calibri Light" panose="020F0302020204030204" pitchFamily="34" charset="0"/>
              </a:rPr>
              <a:t>„</a:t>
            </a:r>
            <a:r>
              <a:rPr lang="de-DE" sz="2400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My</a:t>
            </a:r>
            <a:r>
              <a:rPr lang="de-DE" sz="2400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shared</a:t>
            </a:r>
            <a:r>
              <a:rPr lang="de-DE" sz="2400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car</a:t>
            </a:r>
            <a:r>
              <a:rPr lang="de-DE" sz="2400" dirty="0">
                <a:solidFill>
                  <a:schemeClr val="bg1"/>
                </a:solidFill>
              </a:rPr>
              <a:t>“</a:t>
            </a:r>
          </a:p>
        </p:txBody>
      </p:sp>
      <p:grpSp>
        <p:nvGrpSpPr>
          <p:cNvPr id="4" name="Gruppierung 3"/>
          <p:cNvGrpSpPr/>
          <p:nvPr/>
        </p:nvGrpSpPr>
        <p:grpSpPr>
          <a:xfrm>
            <a:off x="1049812" y="3214521"/>
            <a:ext cx="2001454" cy="764840"/>
            <a:chOff x="142826" y="5425553"/>
            <a:chExt cx="2145098" cy="800287"/>
          </a:xfrm>
        </p:grpSpPr>
        <p:pic>
          <p:nvPicPr>
            <p:cNvPr id="22" name="Bild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1" t="19469" r="20164" b="50926"/>
            <a:stretch/>
          </p:blipFill>
          <p:spPr>
            <a:xfrm>
              <a:off x="144422" y="5425553"/>
              <a:ext cx="716830" cy="404396"/>
            </a:xfrm>
            <a:prstGeom prst="rect">
              <a:avLst/>
            </a:prstGeom>
          </p:spPr>
        </p:pic>
        <p:pic>
          <p:nvPicPr>
            <p:cNvPr id="23" name="Bild 2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1" t="19469" r="20164" b="50926"/>
            <a:stretch/>
          </p:blipFill>
          <p:spPr>
            <a:xfrm>
              <a:off x="142826" y="5821444"/>
              <a:ext cx="716830" cy="404396"/>
            </a:xfrm>
            <a:prstGeom prst="rect">
              <a:avLst/>
            </a:prstGeom>
          </p:spPr>
        </p:pic>
        <p:pic>
          <p:nvPicPr>
            <p:cNvPr id="24" name="Bild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1" t="19469" r="20164" b="50926"/>
            <a:stretch/>
          </p:blipFill>
          <p:spPr>
            <a:xfrm>
              <a:off x="850861" y="5425553"/>
              <a:ext cx="739378" cy="404396"/>
            </a:xfrm>
            <a:prstGeom prst="rect">
              <a:avLst/>
            </a:prstGeom>
          </p:spPr>
        </p:pic>
        <p:pic>
          <p:nvPicPr>
            <p:cNvPr id="25" name="Bild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1" t="19469" r="20164" b="50926"/>
            <a:stretch/>
          </p:blipFill>
          <p:spPr>
            <a:xfrm>
              <a:off x="855869" y="5821444"/>
              <a:ext cx="716830" cy="404396"/>
            </a:xfrm>
            <a:prstGeom prst="rect">
              <a:avLst/>
            </a:prstGeom>
          </p:spPr>
        </p:pic>
        <p:pic>
          <p:nvPicPr>
            <p:cNvPr id="27" name="Bild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1" t="19469" r="20164" b="50926"/>
            <a:stretch/>
          </p:blipFill>
          <p:spPr>
            <a:xfrm>
              <a:off x="1571094" y="5425553"/>
              <a:ext cx="716830" cy="404396"/>
            </a:xfrm>
            <a:prstGeom prst="rect">
              <a:avLst/>
            </a:prstGeom>
          </p:spPr>
        </p:pic>
        <p:pic>
          <p:nvPicPr>
            <p:cNvPr id="28" name="Bild 2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1" t="19469" r="20164" b="50926"/>
            <a:stretch/>
          </p:blipFill>
          <p:spPr>
            <a:xfrm>
              <a:off x="1569498" y="5821444"/>
              <a:ext cx="716830" cy="404396"/>
            </a:xfrm>
            <a:prstGeom prst="rect">
              <a:avLst/>
            </a:prstGeom>
          </p:spPr>
        </p:pic>
      </p:grpSp>
      <p:graphicFrame>
        <p:nvGraphicFramePr>
          <p:cNvPr id="31" name="Tabelle 30">
            <a:extLst>
              <a:ext uri="{FF2B5EF4-FFF2-40B4-BE49-F238E27FC236}">
                <a16:creationId xmlns:a16="http://schemas.microsoft.com/office/drawing/2014/main" id="{A32DAB3A-C243-7440-8386-5B1FFFD7D361}"/>
              </a:ext>
            </a:extLst>
          </p:cNvPr>
          <p:cNvGraphicFramePr>
            <a:graphicFrameLocks noGrp="1"/>
          </p:cNvGraphicFramePr>
          <p:nvPr/>
        </p:nvGraphicFramePr>
        <p:xfrm>
          <a:off x="6888045" y="4427772"/>
          <a:ext cx="3978737" cy="1984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034">
                  <a:extLst>
                    <a:ext uri="{9D8B030D-6E8A-4147-A177-3AD203B41FA5}">
                      <a16:colId xmlns:a16="http://schemas.microsoft.com/office/drawing/2014/main" val="777704677"/>
                    </a:ext>
                  </a:extLst>
                </a:gridCol>
                <a:gridCol w="1031198">
                  <a:extLst>
                    <a:ext uri="{9D8B030D-6E8A-4147-A177-3AD203B41FA5}">
                      <a16:colId xmlns:a16="http://schemas.microsoft.com/office/drawing/2014/main" val="854393092"/>
                    </a:ext>
                  </a:extLst>
                </a:gridCol>
                <a:gridCol w="1323505">
                  <a:extLst>
                    <a:ext uri="{9D8B030D-6E8A-4147-A177-3AD203B41FA5}">
                      <a16:colId xmlns:a16="http://schemas.microsoft.com/office/drawing/2014/main" val="1502764038"/>
                    </a:ext>
                  </a:extLst>
                </a:gridCol>
              </a:tblGrid>
              <a:tr h="496117">
                <a:tc>
                  <a:txBody>
                    <a:bodyPr/>
                    <a:lstStyle/>
                    <a:p>
                      <a:r>
                        <a:rPr lang="de-DE" dirty="0"/>
                        <a:t>Kriterien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eigen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shared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770458"/>
                  </a:ext>
                </a:extLst>
              </a:tr>
              <a:tr h="496117">
                <a:tc>
                  <a:txBody>
                    <a:bodyPr/>
                    <a:lstStyle/>
                    <a:p>
                      <a:r>
                        <a:rPr lang="de-DE" dirty="0"/>
                        <a:t>Zeit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87049"/>
                  </a:ext>
                </a:extLst>
              </a:tr>
              <a:tr h="496117">
                <a:tc>
                  <a:txBody>
                    <a:bodyPr/>
                    <a:lstStyle/>
                    <a:p>
                      <a:r>
                        <a:rPr lang="de-DE" dirty="0"/>
                        <a:t>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714219"/>
                  </a:ext>
                </a:extLst>
              </a:tr>
              <a:tr h="496117">
                <a:tc>
                  <a:txBody>
                    <a:bodyPr/>
                    <a:lstStyle/>
                    <a:p>
                      <a:r>
                        <a:rPr lang="de-DE" dirty="0"/>
                        <a:t>Komfort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609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8377348"/>
      </p:ext>
    </p:extLst>
  </p:cSld>
  <p:clrMapOvr>
    <a:masterClrMapping/>
  </p:clrMapOvr>
  <p:transition spd="slow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Bild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05" y="423980"/>
            <a:ext cx="1319247" cy="248328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64777" y="177338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400" dirty="0"/>
          </a:p>
        </p:txBody>
      </p:sp>
      <p:sp>
        <p:nvSpPr>
          <p:cNvPr id="2" name="Pfeil nach oben 1"/>
          <p:cNvSpPr/>
          <p:nvPr/>
        </p:nvSpPr>
        <p:spPr>
          <a:xfrm rot="10800000">
            <a:off x="5146803" y="2794664"/>
            <a:ext cx="296031" cy="272365"/>
          </a:xfrm>
          <a:prstGeom prst="upArrow">
            <a:avLst/>
          </a:prstGeom>
          <a:solidFill>
            <a:srgbClr val="00B0F0"/>
          </a:solidFill>
          <a:ln w="26424">
            <a:noFill/>
          </a:ln>
          <a:effectLst/>
          <a:scene3d>
            <a:camera prst="orthographicFront"/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/>
          </a:p>
        </p:txBody>
      </p:sp>
      <p:sp>
        <p:nvSpPr>
          <p:cNvPr id="14" name="Rechteck 13"/>
          <p:cNvSpPr>
            <a:spLocks noChangeAspect="1"/>
          </p:cNvSpPr>
          <p:nvPr/>
        </p:nvSpPr>
        <p:spPr>
          <a:xfrm>
            <a:off x="1530294" y="3219794"/>
            <a:ext cx="3168677" cy="367103"/>
          </a:xfrm>
          <a:prstGeom prst="rect">
            <a:avLst/>
          </a:prstGeom>
          <a:solidFill>
            <a:srgbClr val="002060"/>
          </a:solidFill>
          <a:ln w="26424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r>
              <a:rPr lang="de-DE" sz="4800" dirty="0"/>
              <a:t>Standzeit</a:t>
            </a:r>
          </a:p>
        </p:txBody>
      </p:sp>
      <p:sp>
        <p:nvSpPr>
          <p:cNvPr id="15" name="Rechteck 14"/>
          <p:cNvSpPr>
            <a:spLocks noChangeAspect="1"/>
          </p:cNvSpPr>
          <p:nvPr/>
        </p:nvSpPr>
        <p:spPr>
          <a:xfrm>
            <a:off x="1530294" y="3704133"/>
            <a:ext cx="3168677" cy="367103"/>
          </a:xfrm>
          <a:prstGeom prst="rect">
            <a:avLst/>
          </a:prstGeom>
          <a:solidFill>
            <a:srgbClr val="002060"/>
          </a:solidFill>
          <a:ln w="26424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r>
              <a:rPr lang="de-DE" sz="3733" dirty="0"/>
              <a:t>Kosten / Fahrt</a:t>
            </a:r>
          </a:p>
        </p:txBody>
      </p:sp>
      <p:sp>
        <p:nvSpPr>
          <p:cNvPr id="16" name="Rechteck 15"/>
          <p:cNvSpPr>
            <a:spLocks noChangeAspect="1"/>
          </p:cNvSpPr>
          <p:nvPr/>
        </p:nvSpPr>
        <p:spPr>
          <a:xfrm>
            <a:off x="1530294" y="4188471"/>
            <a:ext cx="3168677" cy="367103"/>
          </a:xfrm>
          <a:prstGeom prst="rect">
            <a:avLst/>
          </a:prstGeom>
          <a:solidFill>
            <a:srgbClr val="002060"/>
          </a:solidFill>
          <a:ln w="26424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de-DE" sz="3200" dirty="0"/>
              <a:t>für jeden</a:t>
            </a:r>
          </a:p>
        </p:txBody>
      </p:sp>
      <p:sp>
        <p:nvSpPr>
          <p:cNvPr id="17" name="Rechteck 16"/>
          <p:cNvSpPr>
            <a:spLocks noChangeAspect="1"/>
          </p:cNvSpPr>
          <p:nvPr/>
        </p:nvSpPr>
        <p:spPr>
          <a:xfrm>
            <a:off x="1530294" y="4672810"/>
            <a:ext cx="3168677" cy="367103"/>
          </a:xfrm>
          <a:prstGeom prst="rect">
            <a:avLst/>
          </a:prstGeom>
          <a:solidFill>
            <a:srgbClr val="002060"/>
          </a:solidFill>
          <a:ln w="26424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de-DE" sz="3200" dirty="0"/>
              <a:t>CO</a:t>
            </a:r>
            <a:r>
              <a:rPr lang="de-DE" sz="3200" baseline="-25000" dirty="0"/>
              <a:t>2 </a:t>
            </a:r>
            <a:r>
              <a:rPr lang="de-DE" sz="3200" dirty="0"/>
              <a:t>Ausstoß</a:t>
            </a:r>
            <a:endParaRPr lang="de-DE" sz="3733" dirty="0"/>
          </a:p>
        </p:txBody>
      </p:sp>
      <p:sp>
        <p:nvSpPr>
          <p:cNvPr id="18" name="Rechteck 17"/>
          <p:cNvSpPr>
            <a:spLocks noChangeAspect="1"/>
          </p:cNvSpPr>
          <p:nvPr/>
        </p:nvSpPr>
        <p:spPr>
          <a:xfrm>
            <a:off x="1530294" y="5157147"/>
            <a:ext cx="3168677" cy="367103"/>
          </a:xfrm>
          <a:prstGeom prst="rect">
            <a:avLst/>
          </a:prstGeom>
          <a:solidFill>
            <a:srgbClr val="002060"/>
          </a:solidFill>
          <a:ln w="26424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de-DE" sz="3200" dirty="0"/>
              <a:t>Parkplatzbedarf</a:t>
            </a:r>
          </a:p>
        </p:txBody>
      </p:sp>
      <p:sp>
        <p:nvSpPr>
          <p:cNvPr id="19" name="Rechteck 18"/>
          <p:cNvSpPr>
            <a:spLocks noChangeAspect="1"/>
          </p:cNvSpPr>
          <p:nvPr/>
        </p:nvSpPr>
        <p:spPr>
          <a:xfrm>
            <a:off x="1530294" y="2735455"/>
            <a:ext cx="3168677" cy="367103"/>
          </a:xfrm>
          <a:prstGeom prst="rect">
            <a:avLst/>
          </a:prstGeom>
          <a:solidFill>
            <a:srgbClr val="002060"/>
          </a:solidFill>
          <a:ln w="26424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r>
              <a:rPr lang="de-DE" sz="4800" dirty="0"/>
              <a:t>Verkehrsdichte</a:t>
            </a:r>
          </a:p>
        </p:txBody>
      </p:sp>
      <p:sp>
        <p:nvSpPr>
          <p:cNvPr id="20" name="Pfeil nach oben 19"/>
          <p:cNvSpPr/>
          <p:nvPr/>
        </p:nvSpPr>
        <p:spPr>
          <a:xfrm>
            <a:off x="722602" y="2795222"/>
            <a:ext cx="296031" cy="272365"/>
          </a:xfrm>
          <a:prstGeom prst="upArrow">
            <a:avLst/>
          </a:prstGeom>
          <a:solidFill>
            <a:srgbClr val="00B0F0"/>
          </a:solidFill>
          <a:ln w="26424">
            <a:noFill/>
          </a:ln>
          <a:effectLst/>
          <a:scene3d>
            <a:camera prst="orthographicFront"/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/>
          </a:p>
        </p:txBody>
      </p:sp>
      <p:sp>
        <p:nvSpPr>
          <p:cNvPr id="21" name="Pfeil nach oben 20"/>
          <p:cNvSpPr/>
          <p:nvPr/>
        </p:nvSpPr>
        <p:spPr>
          <a:xfrm>
            <a:off x="736421" y="3279560"/>
            <a:ext cx="296031" cy="272365"/>
          </a:xfrm>
          <a:prstGeom prst="upArrow">
            <a:avLst/>
          </a:prstGeom>
          <a:solidFill>
            <a:srgbClr val="00B0F0"/>
          </a:solidFill>
          <a:ln w="26424">
            <a:noFill/>
          </a:ln>
          <a:effectLst/>
          <a:scene3d>
            <a:camera prst="orthographicFront"/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/>
          </a:p>
        </p:txBody>
      </p:sp>
      <p:sp>
        <p:nvSpPr>
          <p:cNvPr id="22" name="Pfeil nach oben 21"/>
          <p:cNvSpPr/>
          <p:nvPr/>
        </p:nvSpPr>
        <p:spPr>
          <a:xfrm rot="10800000">
            <a:off x="5163133" y="3270231"/>
            <a:ext cx="296031" cy="272365"/>
          </a:xfrm>
          <a:prstGeom prst="upArrow">
            <a:avLst/>
          </a:prstGeom>
          <a:solidFill>
            <a:srgbClr val="00B0F0"/>
          </a:solidFill>
          <a:ln w="26424">
            <a:noFill/>
          </a:ln>
          <a:effectLst/>
          <a:scene3d>
            <a:camera prst="orthographicFront"/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/>
          </a:p>
        </p:txBody>
      </p:sp>
      <p:sp>
        <p:nvSpPr>
          <p:cNvPr id="23" name="Pfeil nach oben 22"/>
          <p:cNvSpPr/>
          <p:nvPr/>
        </p:nvSpPr>
        <p:spPr>
          <a:xfrm rot="10800000">
            <a:off x="5165722" y="3763342"/>
            <a:ext cx="296031" cy="272365"/>
          </a:xfrm>
          <a:prstGeom prst="upArrow">
            <a:avLst/>
          </a:prstGeom>
          <a:solidFill>
            <a:srgbClr val="00B0F0"/>
          </a:solidFill>
          <a:ln w="26424">
            <a:noFill/>
          </a:ln>
          <a:effectLst/>
          <a:scene3d>
            <a:camera prst="orthographicFront"/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/>
          </a:p>
        </p:txBody>
      </p:sp>
      <p:sp>
        <p:nvSpPr>
          <p:cNvPr id="24" name="Pfeil nach oben 23"/>
          <p:cNvSpPr/>
          <p:nvPr/>
        </p:nvSpPr>
        <p:spPr>
          <a:xfrm>
            <a:off x="5168311" y="4247680"/>
            <a:ext cx="296031" cy="272365"/>
          </a:xfrm>
          <a:prstGeom prst="upArrow">
            <a:avLst/>
          </a:prstGeom>
          <a:solidFill>
            <a:srgbClr val="00B0F0"/>
          </a:solidFill>
          <a:ln w="26424">
            <a:noFill/>
          </a:ln>
          <a:effectLst/>
          <a:scene3d>
            <a:camera prst="orthographicFront"/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/>
          </a:p>
        </p:txBody>
      </p:sp>
      <p:sp>
        <p:nvSpPr>
          <p:cNvPr id="25" name="Pfeil nach oben 24"/>
          <p:cNvSpPr/>
          <p:nvPr/>
        </p:nvSpPr>
        <p:spPr>
          <a:xfrm rot="10800000">
            <a:off x="5170901" y="4732019"/>
            <a:ext cx="296031" cy="272365"/>
          </a:xfrm>
          <a:prstGeom prst="upArrow">
            <a:avLst/>
          </a:prstGeom>
          <a:solidFill>
            <a:srgbClr val="00B0F0"/>
          </a:solidFill>
          <a:ln w="26424">
            <a:noFill/>
          </a:ln>
          <a:effectLst/>
          <a:scene3d>
            <a:camera prst="orthographicFront"/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/>
          </a:p>
        </p:txBody>
      </p:sp>
      <p:sp>
        <p:nvSpPr>
          <p:cNvPr id="26" name="Pfeil nach oben 25"/>
          <p:cNvSpPr/>
          <p:nvPr/>
        </p:nvSpPr>
        <p:spPr>
          <a:xfrm rot="10800000">
            <a:off x="5173490" y="5216358"/>
            <a:ext cx="296031" cy="272365"/>
          </a:xfrm>
          <a:prstGeom prst="upArrow">
            <a:avLst/>
          </a:prstGeom>
          <a:solidFill>
            <a:srgbClr val="00B0F0"/>
          </a:solidFill>
          <a:ln w="26424">
            <a:noFill/>
          </a:ln>
          <a:effectLst/>
          <a:scene3d>
            <a:camera prst="orthographicFront"/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/>
          </a:p>
        </p:txBody>
      </p:sp>
      <p:sp>
        <p:nvSpPr>
          <p:cNvPr id="27" name="Pfeil nach oben 26"/>
          <p:cNvSpPr/>
          <p:nvPr/>
        </p:nvSpPr>
        <p:spPr>
          <a:xfrm>
            <a:off x="736421" y="3763899"/>
            <a:ext cx="296031" cy="272365"/>
          </a:xfrm>
          <a:prstGeom prst="upArrow">
            <a:avLst/>
          </a:prstGeom>
          <a:solidFill>
            <a:srgbClr val="00B0F0"/>
          </a:solidFill>
          <a:ln w="26424">
            <a:noFill/>
          </a:ln>
          <a:effectLst/>
          <a:scene3d>
            <a:camera prst="orthographicFront"/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/>
          </a:p>
        </p:txBody>
      </p:sp>
      <p:sp>
        <p:nvSpPr>
          <p:cNvPr id="28" name="Pfeil nach oben 27"/>
          <p:cNvSpPr/>
          <p:nvPr/>
        </p:nvSpPr>
        <p:spPr>
          <a:xfrm rot="10800000">
            <a:off x="736421" y="4307451"/>
            <a:ext cx="296031" cy="272365"/>
          </a:xfrm>
          <a:prstGeom prst="upArrow">
            <a:avLst/>
          </a:prstGeom>
          <a:solidFill>
            <a:srgbClr val="00B0F0"/>
          </a:solidFill>
          <a:ln w="26424">
            <a:noFill/>
          </a:ln>
          <a:effectLst/>
          <a:scene3d>
            <a:camera prst="orthographicFront"/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/>
          </a:p>
        </p:txBody>
      </p:sp>
      <p:sp>
        <p:nvSpPr>
          <p:cNvPr id="29" name="Pfeil nach oben 28"/>
          <p:cNvSpPr/>
          <p:nvPr/>
        </p:nvSpPr>
        <p:spPr>
          <a:xfrm>
            <a:off x="736421" y="4732576"/>
            <a:ext cx="296031" cy="272365"/>
          </a:xfrm>
          <a:prstGeom prst="upArrow">
            <a:avLst/>
          </a:prstGeom>
          <a:solidFill>
            <a:srgbClr val="00B0F0"/>
          </a:solidFill>
          <a:ln w="26424">
            <a:noFill/>
          </a:ln>
          <a:effectLst/>
          <a:scene3d>
            <a:camera prst="orthographicFront"/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/>
          </a:p>
        </p:txBody>
      </p:sp>
      <p:sp>
        <p:nvSpPr>
          <p:cNvPr id="30" name="Pfeil nach oben 29"/>
          <p:cNvSpPr/>
          <p:nvPr/>
        </p:nvSpPr>
        <p:spPr>
          <a:xfrm>
            <a:off x="736421" y="5216914"/>
            <a:ext cx="296031" cy="272365"/>
          </a:xfrm>
          <a:prstGeom prst="upArrow">
            <a:avLst/>
          </a:prstGeom>
          <a:solidFill>
            <a:srgbClr val="00B0F0"/>
          </a:solidFill>
          <a:ln w="26424">
            <a:noFill/>
          </a:ln>
          <a:effectLst/>
          <a:scene3d>
            <a:camera prst="orthographicFront"/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/>
          </a:p>
        </p:txBody>
      </p:sp>
      <p:sp>
        <p:nvSpPr>
          <p:cNvPr id="3" name="Rechteck 2"/>
          <p:cNvSpPr/>
          <p:nvPr/>
        </p:nvSpPr>
        <p:spPr>
          <a:xfrm>
            <a:off x="143397" y="1987097"/>
            <a:ext cx="2014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dirty="0">
                <a:solidFill>
                  <a:srgbClr val="003264"/>
                </a:solidFill>
                <a:latin typeface="Calibri Light" panose="020F0302020204030204" pitchFamily="34" charset="0"/>
              </a:rPr>
              <a:t>Auto besitzen?</a:t>
            </a:r>
          </a:p>
        </p:txBody>
      </p:sp>
      <p:sp>
        <p:nvSpPr>
          <p:cNvPr id="4" name="Rechteck 3"/>
          <p:cNvSpPr/>
          <p:nvPr/>
        </p:nvSpPr>
        <p:spPr>
          <a:xfrm>
            <a:off x="1798283" y="1346469"/>
            <a:ext cx="2555635" cy="461665"/>
          </a:xfrm>
          <a:prstGeom prst="rect">
            <a:avLst/>
          </a:prstGeom>
          <a:solidFill>
            <a:srgbClr val="78BEDC"/>
          </a:solidFill>
        </p:spPr>
        <p:txBody>
          <a:bodyPr wrap="none">
            <a:spAutoFit/>
          </a:bodyPr>
          <a:lstStyle/>
          <a:p>
            <a:pPr algn="ctr"/>
            <a:r>
              <a:rPr lang="de-DE" sz="2400" b="1" dirty="0">
                <a:solidFill>
                  <a:srgbClr val="003264"/>
                </a:solidFill>
                <a:latin typeface="Calibri Light" panose="020F0302020204030204" pitchFamily="34" charset="0"/>
              </a:rPr>
              <a:t>Mobil sein können!</a:t>
            </a:r>
          </a:p>
        </p:txBody>
      </p:sp>
      <p:cxnSp>
        <p:nvCxnSpPr>
          <p:cNvPr id="47" name="Gerade Verbindung mit Pfeil 46"/>
          <p:cNvCxnSpPr/>
          <p:nvPr/>
        </p:nvCxnSpPr>
        <p:spPr>
          <a:xfrm flipH="1">
            <a:off x="8037317" y="5605562"/>
            <a:ext cx="1474264" cy="18151"/>
          </a:xfrm>
          <a:prstGeom prst="straightConnector1">
            <a:avLst/>
          </a:prstGeom>
          <a:ln w="3492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 flipH="1" flipV="1">
            <a:off x="8037318" y="2890278"/>
            <a:ext cx="66031" cy="2458239"/>
          </a:xfrm>
          <a:prstGeom prst="straightConnector1">
            <a:avLst/>
          </a:prstGeom>
          <a:ln w="3492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hteck 50"/>
          <p:cNvSpPr/>
          <p:nvPr/>
        </p:nvSpPr>
        <p:spPr>
          <a:xfrm>
            <a:off x="0" y="5932895"/>
            <a:ext cx="12192000" cy="50276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de-DE" sz="2667" b="1" dirty="0">
                <a:solidFill>
                  <a:schemeClr val="bg1"/>
                </a:solidFill>
                <a:latin typeface="Calibri Light" panose="020F0302020204030204" pitchFamily="34" charset="0"/>
              </a:rPr>
              <a:t>Integriertes Angebot: elektrisch, autonom, geteilt, flächig, jederzeit, für alle !</a:t>
            </a:r>
          </a:p>
        </p:txBody>
      </p:sp>
      <p:sp>
        <p:nvSpPr>
          <p:cNvPr id="40" name="Rechteck 39"/>
          <p:cNvSpPr/>
          <p:nvPr/>
        </p:nvSpPr>
        <p:spPr>
          <a:xfrm>
            <a:off x="4322002" y="1993118"/>
            <a:ext cx="1637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dirty="0" err="1">
                <a:solidFill>
                  <a:srgbClr val="003264"/>
                </a:solidFill>
                <a:latin typeface="Calibri Light" panose="020F0302020204030204" pitchFamily="34" charset="0"/>
              </a:rPr>
              <a:t>Carsharing</a:t>
            </a:r>
            <a:r>
              <a:rPr lang="de-DE" sz="2400" dirty="0">
                <a:solidFill>
                  <a:srgbClr val="003264"/>
                </a:solidFill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42" name="Bild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63" y="-508961"/>
            <a:ext cx="1319247" cy="2483288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7" y="1112324"/>
            <a:ext cx="964739" cy="866381"/>
          </a:xfrm>
          <a:prstGeom prst="rect">
            <a:avLst/>
          </a:prstGeom>
        </p:spPr>
      </p:pic>
      <p:grpSp>
        <p:nvGrpSpPr>
          <p:cNvPr id="11" name="Gruppierung 10"/>
          <p:cNvGrpSpPr/>
          <p:nvPr/>
        </p:nvGrpSpPr>
        <p:grpSpPr>
          <a:xfrm rot="17317089">
            <a:off x="6193598" y="1033180"/>
            <a:ext cx="1843773" cy="1214533"/>
            <a:chOff x="6045826" y="994944"/>
            <a:chExt cx="1382830" cy="910900"/>
          </a:xfrm>
        </p:grpSpPr>
        <p:pic>
          <p:nvPicPr>
            <p:cNvPr id="54" name="Grafik 5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2207">
              <a:off x="6115610" y="994944"/>
              <a:ext cx="1305524" cy="910900"/>
            </a:xfrm>
            <a:prstGeom prst="rect">
              <a:avLst/>
            </a:prstGeom>
          </p:spPr>
        </p:pic>
        <p:sp>
          <p:nvSpPr>
            <p:cNvPr id="55" name="Textfeld 54"/>
            <p:cNvSpPr txBox="1"/>
            <p:nvPr/>
          </p:nvSpPr>
          <p:spPr>
            <a:xfrm rot="2319752">
              <a:off x="6045826" y="1219948"/>
              <a:ext cx="1382830" cy="500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867" b="1" dirty="0">
                  <a:solidFill>
                    <a:srgbClr val="002060"/>
                  </a:solidFill>
                  <a:latin typeface="Bradley Hand ITC" panose="03070402050302030203" pitchFamily="66" charset="0"/>
                </a:rPr>
                <a:t>CARSHARING</a:t>
              </a:r>
            </a:p>
            <a:p>
              <a:pPr algn="ctr"/>
              <a:r>
                <a:rPr lang="de-DE" sz="1867" b="1" dirty="0">
                  <a:solidFill>
                    <a:srgbClr val="002060"/>
                  </a:solidFill>
                  <a:latin typeface="Bradley Hand ITC" panose="03070402050302030203" pitchFamily="66" charset="0"/>
                </a:rPr>
                <a:t>STATION</a:t>
              </a:r>
            </a:p>
          </p:txBody>
        </p:sp>
      </p:grpSp>
      <p:pic>
        <p:nvPicPr>
          <p:cNvPr id="56" name="Bild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415" y="4993166"/>
            <a:ext cx="965944" cy="1083743"/>
          </a:xfrm>
          <a:prstGeom prst="rect">
            <a:avLst/>
          </a:prstGeom>
        </p:spPr>
      </p:pic>
      <p:pic>
        <p:nvPicPr>
          <p:cNvPr id="61" name="Bild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903" y="2702719"/>
            <a:ext cx="965944" cy="1083743"/>
          </a:xfrm>
          <a:prstGeom prst="rect">
            <a:avLst/>
          </a:prstGeom>
        </p:spPr>
      </p:pic>
      <p:cxnSp>
        <p:nvCxnSpPr>
          <p:cNvPr id="62" name="Gerade Verbindung mit Pfeil 61"/>
          <p:cNvCxnSpPr/>
          <p:nvPr/>
        </p:nvCxnSpPr>
        <p:spPr>
          <a:xfrm flipH="1" flipV="1">
            <a:off x="8854191" y="2532195"/>
            <a:ext cx="1229440" cy="669903"/>
          </a:xfrm>
          <a:prstGeom prst="straightConnector1">
            <a:avLst/>
          </a:prstGeom>
          <a:ln w="3492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/>
          <p:cNvCxnSpPr/>
          <p:nvPr/>
        </p:nvCxnSpPr>
        <p:spPr>
          <a:xfrm flipH="1" flipV="1">
            <a:off x="10762708" y="3164221"/>
            <a:ext cx="769725" cy="723463"/>
          </a:xfrm>
          <a:prstGeom prst="straightConnector1">
            <a:avLst/>
          </a:prstGeom>
          <a:ln w="3492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Grafik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251" y="3131972"/>
            <a:ext cx="761907" cy="684229"/>
          </a:xfrm>
          <a:prstGeom prst="rect">
            <a:avLst/>
          </a:prstGeom>
        </p:spPr>
      </p:pic>
      <p:pic>
        <p:nvPicPr>
          <p:cNvPr id="57" name="Bild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891" y="3496074"/>
            <a:ext cx="965944" cy="1083743"/>
          </a:xfrm>
          <a:prstGeom prst="rect">
            <a:avLst/>
          </a:prstGeom>
        </p:spPr>
      </p:pic>
      <p:cxnSp>
        <p:nvCxnSpPr>
          <p:cNvPr id="64" name="Gerade Verbindung mit Pfeil 63"/>
          <p:cNvCxnSpPr/>
          <p:nvPr/>
        </p:nvCxnSpPr>
        <p:spPr>
          <a:xfrm flipH="1">
            <a:off x="10216310" y="4231344"/>
            <a:ext cx="1371581" cy="1102233"/>
          </a:xfrm>
          <a:prstGeom prst="straightConnector1">
            <a:avLst/>
          </a:prstGeom>
          <a:ln w="3492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fik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179" y="4481222"/>
            <a:ext cx="761907" cy="684229"/>
          </a:xfrm>
          <a:prstGeom prst="rect">
            <a:avLst/>
          </a:prstGeom>
        </p:spPr>
      </p:pic>
      <p:pic>
        <p:nvPicPr>
          <p:cNvPr id="66" name="Grafik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68" y="5192923"/>
            <a:ext cx="761907" cy="684229"/>
          </a:xfrm>
          <a:prstGeom prst="rect">
            <a:avLst/>
          </a:prstGeom>
        </p:spPr>
      </p:pic>
      <p:pic>
        <p:nvPicPr>
          <p:cNvPr id="67" name="Bild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895" y="4939577"/>
            <a:ext cx="965944" cy="1083743"/>
          </a:xfrm>
          <a:prstGeom prst="rect">
            <a:avLst/>
          </a:prstGeom>
        </p:spPr>
      </p:pic>
      <p:pic>
        <p:nvPicPr>
          <p:cNvPr id="68" name="Grafik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2" y="3977654"/>
            <a:ext cx="761907" cy="684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720" y="2595331"/>
            <a:ext cx="761907" cy="684229"/>
          </a:xfrm>
          <a:prstGeom prst="rect">
            <a:avLst/>
          </a:prstGeom>
        </p:spPr>
      </p:pic>
      <p:sp>
        <p:nvSpPr>
          <p:cNvPr id="58" name="Textfeld 57"/>
          <p:cNvSpPr txBox="1"/>
          <p:nvPr/>
        </p:nvSpPr>
        <p:spPr>
          <a:xfrm>
            <a:off x="9075941" y="1148092"/>
            <a:ext cx="2712476" cy="8309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/>
              <a:t>Roboter-Taxi</a:t>
            </a:r>
          </a:p>
          <a:p>
            <a:pPr marL="228594" indent="-228594">
              <a:buFont typeface="Arial" charset="0"/>
              <a:buChar char="•"/>
            </a:pPr>
            <a:r>
              <a:rPr lang="de-DE" sz="1600" dirty="0"/>
              <a:t>Kontakt Forschung </a:t>
            </a:r>
          </a:p>
          <a:p>
            <a:pPr marL="228594" indent="-228594">
              <a:buFont typeface="Arial" charset="0"/>
              <a:buChar char="•"/>
            </a:pPr>
            <a:r>
              <a:rPr lang="de-DE" sz="1600" dirty="0"/>
              <a:t>Kontakt andere Reallabore</a:t>
            </a:r>
          </a:p>
        </p:txBody>
      </p:sp>
      <p:sp>
        <p:nvSpPr>
          <p:cNvPr id="59" name="Oval 58"/>
          <p:cNvSpPr/>
          <p:nvPr/>
        </p:nvSpPr>
        <p:spPr>
          <a:xfrm>
            <a:off x="8565151" y="1398754"/>
            <a:ext cx="392827" cy="364204"/>
          </a:xfrm>
          <a:prstGeom prst="ellipse">
            <a:avLst/>
          </a:prstGeom>
          <a:solidFill>
            <a:srgbClr val="399DCF"/>
          </a:solidFill>
          <a:ln w="26424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/>
          </a:p>
        </p:txBody>
      </p:sp>
      <p:grpSp>
        <p:nvGrpSpPr>
          <p:cNvPr id="60" name="Gruppierung 59"/>
          <p:cNvGrpSpPr/>
          <p:nvPr/>
        </p:nvGrpSpPr>
        <p:grpSpPr>
          <a:xfrm>
            <a:off x="-17145" y="-38100"/>
            <a:ext cx="12354288" cy="685800"/>
            <a:chOff x="-38100" y="-33606"/>
            <a:chExt cx="12354288" cy="685800"/>
          </a:xfrm>
        </p:grpSpPr>
        <p:sp>
          <p:nvSpPr>
            <p:cNvPr id="69" name="Rechteck 68"/>
            <p:cNvSpPr>
              <a:spLocks noChangeAspect="1"/>
            </p:cNvSpPr>
            <p:nvPr/>
          </p:nvSpPr>
          <p:spPr>
            <a:xfrm>
              <a:off x="-14514" y="3916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r>
                <a:rPr lang="de-DE" sz="3200" dirty="0"/>
                <a:t>Autonomes Fahren:</a:t>
              </a:r>
            </a:p>
          </p:txBody>
        </p:sp>
        <p:pic>
          <p:nvPicPr>
            <p:cNvPr id="70" name="Bild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1" name="Gerade Verbindung 70"/>
            <p:cNvCxnSpPr/>
            <p:nvPr/>
          </p:nvCxnSpPr>
          <p:spPr>
            <a:xfrm>
              <a:off x="-38100" y="551543"/>
              <a:ext cx="123516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7958661"/>
      </p:ext>
    </p:extLst>
  </p:cSld>
  <p:clrMapOvr>
    <a:masterClrMapping/>
  </p:clrMapOvr>
  <p:transition spd="slow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-35469" y="-57990"/>
            <a:ext cx="12387126" cy="685800"/>
            <a:chOff x="-35469" y="-33606"/>
            <a:chExt cx="12387126" cy="685800"/>
          </a:xfrm>
        </p:grpSpPr>
        <p:sp>
          <p:nvSpPr>
            <p:cNvPr id="12" name="Rechteck 11">
              <a:hlinkClick r:id="" action="ppaction://hlinkshowjump?jump=lastslideviewed"/>
            </p:cNvPr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600" dirty="0"/>
                <a:t>Tarifverbund Freiburg 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6BCE2CE6-DCB1-A641-A795-EBE7AC46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63" r="3254"/>
          <a:stretch/>
        </p:blipFill>
        <p:spPr>
          <a:xfrm>
            <a:off x="99309" y="546629"/>
            <a:ext cx="6102832" cy="630258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ED4A184-E2D9-B64F-8729-9FA9FCCE09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217"/>
          <a:stretch/>
        </p:blipFill>
        <p:spPr>
          <a:xfrm>
            <a:off x="6096000" y="633141"/>
            <a:ext cx="5446800" cy="518304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6126BC3-A576-8F46-B1DE-C368194C6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749" y="5804544"/>
            <a:ext cx="3429104" cy="1148314"/>
          </a:xfrm>
          <a:prstGeom prst="rect">
            <a:avLst/>
          </a:prstGeom>
        </p:spPr>
      </p:pic>
      <p:sp>
        <p:nvSpPr>
          <p:cNvPr id="4" name="Pfeil nach links 3">
            <a:extLst>
              <a:ext uri="{FF2B5EF4-FFF2-40B4-BE49-F238E27FC236}">
                <a16:creationId xmlns:a16="http://schemas.microsoft.com/office/drawing/2014/main" id="{5C716B4D-2719-8947-82BC-816BCE1A6F2F}"/>
              </a:ext>
            </a:extLst>
          </p:cNvPr>
          <p:cNvSpPr/>
          <p:nvPr/>
        </p:nvSpPr>
        <p:spPr>
          <a:xfrm rot="19965611">
            <a:off x="8734317" y="5053082"/>
            <a:ext cx="1056702" cy="422140"/>
          </a:xfrm>
          <a:prstGeom prst="leftArrow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6" name="Pfeil nach links 15">
            <a:extLst>
              <a:ext uri="{FF2B5EF4-FFF2-40B4-BE49-F238E27FC236}">
                <a16:creationId xmlns:a16="http://schemas.microsoft.com/office/drawing/2014/main" id="{3B89ADCA-BDFC-DC44-A400-64B50B658462}"/>
              </a:ext>
            </a:extLst>
          </p:cNvPr>
          <p:cNvSpPr/>
          <p:nvPr/>
        </p:nvSpPr>
        <p:spPr>
          <a:xfrm rot="19276868">
            <a:off x="9844941" y="472188"/>
            <a:ext cx="1056702" cy="422140"/>
          </a:xfrm>
          <a:prstGeom prst="leftArrow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77227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Bild 32">
            <a:extLst>
              <a:ext uri="{FF2B5EF4-FFF2-40B4-BE49-F238E27FC236}">
                <a16:creationId xmlns:a16="http://schemas.microsoft.com/office/drawing/2014/main" id="{A7222CD5-79A2-4F4D-A9D5-EC0FC925A2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4" t="21342" r="7224" b="22159"/>
          <a:stretch/>
        </p:blipFill>
        <p:spPr>
          <a:xfrm>
            <a:off x="1857062" y="3528607"/>
            <a:ext cx="558765" cy="504373"/>
          </a:xfrm>
          <a:prstGeom prst="rect">
            <a:avLst/>
          </a:prstGeom>
        </p:spPr>
      </p:pic>
      <p:sp>
        <p:nvSpPr>
          <p:cNvPr id="45" name="Bogen 44"/>
          <p:cNvSpPr/>
          <p:nvPr/>
        </p:nvSpPr>
        <p:spPr>
          <a:xfrm>
            <a:off x="3323650" y="-3707079"/>
            <a:ext cx="3658099" cy="5183470"/>
          </a:xfrm>
          <a:prstGeom prst="arc">
            <a:avLst>
              <a:gd name="adj1" fmla="val 20967706"/>
              <a:gd name="adj2" fmla="val 11286882"/>
            </a:avLst>
          </a:prstGeom>
          <a:solidFill>
            <a:srgbClr val="6BE277">
              <a:alpha val="41176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Bogen 2"/>
          <p:cNvSpPr/>
          <p:nvPr/>
        </p:nvSpPr>
        <p:spPr>
          <a:xfrm rot="21053864">
            <a:off x="1761328" y="1851548"/>
            <a:ext cx="2812883" cy="3105909"/>
          </a:xfrm>
          <a:prstGeom prst="arc">
            <a:avLst>
              <a:gd name="adj1" fmla="val 11348040"/>
              <a:gd name="adj2" fmla="val 11327996"/>
            </a:avLst>
          </a:prstGeom>
          <a:solidFill>
            <a:srgbClr val="6BE277">
              <a:alpha val="41176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 rot="246225">
            <a:off x="6640529" y="945017"/>
            <a:ext cx="29383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355FA5"/>
                </a:solidFill>
              </a:rPr>
              <a:t>S - Bahn Münsterland</a:t>
            </a:r>
          </a:p>
        </p:txBody>
      </p:sp>
      <p:sp>
        <p:nvSpPr>
          <p:cNvPr id="2" name="Oval 1"/>
          <p:cNvSpPr/>
          <p:nvPr/>
        </p:nvSpPr>
        <p:spPr>
          <a:xfrm>
            <a:off x="9385300" y="652194"/>
            <a:ext cx="2717800" cy="2709863"/>
          </a:xfrm>
          <a:prstGeom prst="ellipse">
            <a:avLst/>
          </a:prstGeom>
          <a:noFill/>
          <a:ln w="38100">
            <a:solidFill>
              <a:srgbClr val="42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/>
          <p:cNvSpPr/>
          <p:nvPr/>
        </p:nvSpPr>
        <p:spPr>
          <a:xfrm>
            <a:off x="-1036291" y="5282801"/>
            <a:ext cx="3630198" cy="2709863"/>
          </a:xfrm>
          <a:prstGeom prst="ellipse">
            <a:avLst/>
          </a:prstGeom>
          <a:noFill/>
          <a:ln w="38100">
            <a:solidFill>
              <a:srgbClr val="42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/>
          <p:cNvSpPr/>
          <p:nvPr/>
        </p:nvSpPr>
        <p:spPr>
          <a:xfrm>
            <a:off x="3216019" y="4274139"/>
            <a:ext cx="1206632" cy="1206106"/>
          </a:xfrm>
          <a:prstGeom prst="ellipse">
            <a:avLst/>
          </a:prstGeom>
          <a:noFill/>
          <a:ln w="38100">
            <a:solidFill>
              <a:srgbClr val="42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/>
          <p:cNvSpPr/>
          <p:nvPr/>
        </p:nvSpPr>
        <p:spPr>
          <a:xfrm>
            <a:off x="5930900" y="2845199"/>
            <a:ext cx="889000" cy="889798"/>
          </a:xfrm>
          <a:prstGeom prst="ellipse">
            <a:avLst/>
          </a:prstGeom>
          <a:noFill/>
          <a:ln w="38100">
            <a:solidFill>
              <a:srgbClr val="42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reihandform 3"/>
          <p:cNvSpPr/>
          <p:nvPr/>
        </p:nvSpPr>
        <p:spPr>
          <a:xfrm>
            <a:off x="977900" y="1903009"/>
            <a:ext cx="10053984" cy="4256491"/>
          </a:xfrm>
          <a:custGeom>
            <a:avLst/>
            <a:gdLst>
              <a:gd name="connsiteX0" fmla="*/ 0 w 9410700"/>
              <a:gd name="connsiteY0" fmla="*/ 3899004 h 3899004"/>
              <a:gd name="connsiteX1" fmla="*/ 1651000 w 9410700"/>
              <a:gd name="connsiteY1" fmla="*/ 3048104 h 3899004"/>
              <a:gd name="connsiteX2" fmla="*/ 4114800 w 9410700"/>
              <a:gd name="connsiteY2" fmla="*/ 1524104 h 3899004"/>
              <a:gd name="connsiteX3" fmla="*/ 8509000 w 9410700"/>
              <a:gd name="connsiteY3" fmla="*/ 241404 h 3899004"/>
              <a:gd name="connsiteX4" fmla="*/ 9410700 w 9410700"/>
              <a:gd name="connsiteY4" fmla="*/ 104 h 3899004"/>
              <a:gd name="connsiteX0" fmla="*/ 0 w 10642600"/>
              <a:gd name="connsiteY0" fmla="*/ 4407004 h 4407004"/>
              <a:gd name="connsiteX1" fmla="*/ 2882900 w 10642600"/>
              <a:gd name="connsiteY1" fmla="*/ 3048104 h 4407004"/>
              <a:gd name="connsiteX2" fmla="*/ 5346700 w 10642600"/>
              <a:gd name="connsiteY2" fmla="*/ 1524104 h 4407004"/>
              <a:gd name="connsiteX3" fmla="*/ 9740900 w 10642600"/>
              <a:gd name="connsiteY3" fmla="*/ 241404 h 4407004"/>
              <a:gd name="connsiteX4" fmla="*/ 10642600 w 10642600"/>
              <a:gd name="connsiteY4" fmla="*/ 104 h 4407004"/>
              <a:gd name="connsiteX0" fmla="*/ 0 w 10053984"/>
              <a:gd name="connsiteY0" fmla="*/ 4256491 h 4256491"/>
              <a:gd name="connsiteX1" fmla="*/ 2882900 w 10053984"/>
              <a:gd name="connsiteY1" fmla="*/ 2897591 h 4256491"/>
              <a:gd name="connsiteX2" fmla="*/ 5346700 w 10053984"/>
              <a:gd name="connsiteY2" fmla="*/ 1373591 h 4256491"/>
              <a:gd name="connsiteX3" fmla="*/ 9740900 w 10053984"/>
              <a:gd name="connsiteY3" fmla="*/ 90891 h 4256491"/>
              <a:gd name="connsiteX4" fmla="*/ 9702800 w 10053984"/>
              <a:gd name="connsiteY4" fmla="*/ 103591 h 425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3984" h="4256491">
                <a:moveTo>
                  <a:pt x="0" y="4256491"/>
                </a:moveTo>
                <a:cubicBezTo>
                  <a:pt x="482600" y="4028949"/>
                  <a:pt x="1991783" y="3378074"/>
                  <a:pt x="2882900" y="2897591"/>
                </a:cubicBezTo>
                <a:cubicBezTo>
                  <a:pt x="3774017" y="2417108"/>
                  <a:pt x="4203700" y="1841374"/>
                  <a:pt x="5346700" y="1373591"/>
                </a:cubicBezTo>
                <a:cubicBezTo>
                  <a:pt x="6489700" y="905808"/>
                  <a:pt x="9014883" y="302558"/>
                  <a:pt x="9740900" y="90891"/>
                </a:cubicBezTo>
                <a:cubicBezTo>
                  <a:pt x="10466917" y="-120776"/>
                  <a:pt x="9702800" y="103591"/>
                  <a:pt x="9702800" y="103591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 19"/>
          <p:cNvSpPr/>
          <p:nvPr/>
        </p:nvSpPr>
        <p:spPr>
          <a:xfrm flipV="1">
            <a:off x="673099" y="1320355"/>
            <a:ext cx="10358783" cy="599951"/>
          </a:xfrm>
          <a:custGeom>
            <a:avLst/>
            <a:gdLst>
              <a:gd name="connsiteX0" fmla="*/ 0 w 9410700"/>
              <a:gd name="connsiteY0" fmla="*/ 3899004 h 3899004"/>
              <a:gd name="connsiteX1" fmla="*/ 1651000 w 9410700"/>
              <a:gd name="connsiteY1" fmla="*/ 3048104 h 3899004"/>
              <a:gd name="connsiteX2" fmla="*/ 4114800 w 9410700"/>
              <a:gd name="connsiteY2" fmla="*/ 1524104 h 3899004"/>
              <a:gd name="connsiteX3" fmla="*/ 8509000 w 9410700"/>
              <a:gd name="connsiteY3" fmla="*/ 241404 h 3899004"/>
              <a:gd name="connsiteX4" fmla="*/ 9410700 w 9410700"/>
              <a:gd name="connsiteY4" fmla="*/ 104 h 3899004"/>
              <a:gd name="connsiteX0" fmla="*/ 0 w 10642600"/>
              <a:gd name="connsiteY0" fmla="*/ 4407004 h 4407004"/>
              <a:gd name="connsiteX1" fmla="*/ 2882900 w 10642600"/>
              <a:gd name="connsiteY1" fmla="*/ 3048104 h 4407004"/>
              <a:gd name="connsiteX2" fmla="*/ 5346700 w 10642600"/>
              <a:gd name="connsiteY2" fmla="*/ 1524104 h 4407004"/>
              <a:gd name="connsiteX3" fmla="*/ 9740900 w 10642600"/>
              <a:gd name="connsiteY3" fmla="*/ 241404 h 4407004"/>
              <a:gd name="connsiteX4" fmla="*/ 10642600 w 10642600"/>
              <a:gd name="connsiteY4" fmla="*/ 104 h 4407004"/>
              <a:gd name="connsiteX0" fmla="*/ 0 w 10053984"/>
              <a:gd name="connsiteY0" fmla="*/ 4256491 h 4256491"/>
              <a:gd name="connsiteX1" fmla="*/ 2882900 w 10053984"/>
              <a:gd name="connsiteY1" fmla="*/ 2897591 h 4256491"/>
              <a:gd name="connsiteX2" fmla="*/ 5346700 w 10053984"/>
              <a:gd name="connsiteY2" fmla="*/ 1373591 h 4256491"/>
              <a:gd name="connsiteX3" fmla="*/ 9740900 w 10053984"/>
              <a:gd name="connsiteY3" fmla="*/ 90891 h 4256491"/>
              <a:gd name="connsiteX4" fmla="*/ 9702800 w 10053984"/>
              <a:gd name="connsiteY4" fmla="*/ 103591 h 4256491"/>
              <a:gd name="connsiteX0" fmla="*/ 0 w 10053983"/>
              <a:gd name="connsiteY0" fmla="*/ 6274027 h 30636634"/>
              <a:gd name="connsiteX1" fmla="*/ 2882900 w 10053983"/>
              <a:gd name="connsiteY1" fmla="*/ 4915127 h 30636634"/>
              <a:gd name="connsiteX2" fmla="*/ 5346701 w 10053983"/>
              <a:gd name="connsiteY2" fmla="*/ 30629332 h 30636634"/>
              <a:gd name="connsiteX3" fmla="*/ 9740900 w 10053983"/>
              <a:gd name="connsiteY3" fmla="*/ 2108427 h 30636634"/>
              <a:gd name="connsiteX4" fmla="*/ 9702800 w 10053983"/>
              <a:gd name="connsiteY4" fmla="*/ 2121127 h 3063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3983" h="30636634">
                <a:moveTo>
                  <a:pt x="0" y="6274027"/>
                </a:moveTo>
                <a:cubicBezTo>
                  <a:pt x="482600" y="6046485"/>
                  <a:pt x="1991783" y="855910"/>
                  <a:pt x="2882900" y="4915127"/>
                </a:cubicBezTo>
                <a:cubicBezTo>
                  <a:pt x="3774017" y="8974344"/>
                  <a:pt x="4203701" y="31097115"/>
                  <a:pt x="5346701" y="30629332"/>
                </a:cubicBezTo>
                <a:cubicBezTo>
                  <a:pt x="6489701" y="30161549"/>
                  <a:pt x="9014884" y="6859794"/>
                  <a:pt x="9740900" y="2108427"/>
                </a:cubicBezTo>
                <a:cubicBezTo>
                  <a:pt x="10466916" y="-2642940"/>
                  <a:pt x="9702800" y="2121127"/>
                  <a:pt x="9702800" y="212112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142432"/>
            <a:ext cx="495300" cy="495300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" y="1042089"/>
            <a:ext cx="495300" cy="495300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00" y="2956899"/>
            <a:ext cx="495300" cy="495300"/>
          </a:xfrm>
          <a:prstGeom prst="rect">
            <a:avLst/>
          </a:prstGeom>
        </p:spPr>
      </p:pic>
      <p:pic>
        <p:nvPicPr>
          <p:cNvPr id="26" name="Bild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4" t="21342" r="7224" b="22159"/>
          <a:stretch/>
        </p:blipFill>
        <p:spPr>
          <a:xfrm>
            <a:off x="295555" y="5477531"/>
            <a:ext cx="558765" cy="504373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4" t="21342" r="7224" b="22159"/>
          <a:stretch/>
        </p:blipFill>
        <p:spPr>
          <a:xfrm>
            <a:off x="11273081" y="2200499"/>
            <a:ext cx="558765" cy="504373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509" b="15663"/>
          <a:stretch/>
        </p:blipFill>
        <p:spPr>
          <a:xfrm>
            <a:off x="3664182" y="1151330"/>
            <a:ext cx="614082" cy="857589"/>
          </a:xfrm>
          <a:prstGeom prst="rect">
            <a:avLst/>
          </a:prstGeom>
        </p:spPr>
      </p:pic>
      <p:pic>
        <p:nvPicPr>
          <p:cNvPr id="28" name="Bild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0" r="50523" b="22352"/>
          <a:stretch/>
        </p:blipFill>
        <p:spPr>
          <a:xfrm>
            <a:off x="4719793" y="3527732"/>
            <a:ext cx="689908" cy="829367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 rot="20797660">
            <a:off x="2095035" y="3090070"/>
            <a:ext cx="223810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 dirty="0"/>
              <a:t>IÖV  on demand</a:t>
            </a:r>
          </a:p>
        </p:txBody>
      </p:sp>
      <p:sp>
        <p:nvSpPr>
          <p:cNvPr id="30" name="Oval 29"/>
          <p:cNvSpPr/>
          <p:nvPr/>
        </p:nvSpPr>
        <p:spPr>
          <a:xfrm>
            <a:off x="2687391" y="1338078"/>
            <a:ext cx="889000" cy="889798"/>
          </a:xfrm>
          <a:prstGeom prst="ellipse">
            <a:avLst/>
          </a:prstGeom>
          <a:noFill/>
          <a:ln w="38100">
            <a:solidFill>
              <a:srgbClr val="42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Oval 30"/>
          <p:cNvSpPr/>
          <p:nvPr/>
        </p:nvSpPr>
        <p:spPr>
          <a:xfrm>
            <a:off x="4689407" y="844840"/>
            <a:ext cx="889000" cy="889798"/>
          </a:xfrm>
          <a:prstGeom prst="ellipse">
            <a:avLst/>
          </a:prstGeom>
          <a:noFill/>
          <a:ln w="38100">
            <a:solidFill>
              <a:srgbClr val="42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Oval 31"/>
          <p:cNvSpPr/>
          <p:nvPr/>
        </p:nvSpPr>
        <p:spPr>
          <a:xfrm>
            <a:off x="-1423668" y="451767"/>
            <a:ext cx="3630198" cy="2709863"/>
          </a:xfrm>
          <a:prstGeom prst="ellipse">
            <a:avLst/>
          </a:prstGeom>
          <a:noFill/>
          <a:ln w="38100">
            <a:solidFill>
              <a:srgbClr val="42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4" t="21342" r="7224" b="22159"/>
          <a:stretch/>
        </p:blipFill>
        <p:spPr>
          <a:xfrm>
            <a:off x="824409" y="2306157"/>
            <a:ext cx="558765" cy="504373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 rot="20688511">
            <a:off x="6352903" y="2179426"/>
            <a:ext cx="29245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355FA5"/>
                </a:solidFill>
              </a:rPr>
              <a:t>X - Bus Münsterland</a:t>
            </a:r>
          </a:p>
        </p:txBody>
      </p:sp>
      <p:sp>
        <p:nvSpPr>
          <p:cNvPr id="35" name="Bogen 34"/>
          <p:cNvSpPr/>
          <p:nvPr/>
        </p:nvSpPr>
        <p:spPr>
          <a:xfrm rot="3509804">
            <a:off x="4801669" y="2557670"/>
            <a:ext cx="560235" cy="3076973"/>
          </a:xfrm>
          <a:prstGeom prst="arc">
            <a:avLst>
              <a:gd name="adj1" fmla="val 11372877"/>
              <a:gd name="adj2" fmla="val 11305358"/>
            </a:avLst>
          </a:prstGeom>
          <a:solidFill>
            <a:srgbClr val="4272C4">
              <a:alpha val="41176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Bogen 36"/>
          <p:cNvSpPr/>
          <p:nvPr/>
        </p:nvSpPr>
        <p:spPr>
          <a:xfrm rot="14721877">
            <a:off x="1376161" y="3542436"/>
            <a:ext cx="560235" cy="4621338"/>
          </a:xfrm>
          <a:prstGeom prst="arc">
            <a:avLst>
              <a:gd name="adj1" fmla="val 20967706"/>
              <a:gd name="adj2" fmla="val 11305358"/>
            </a:avLst>
          </a:prstGeom>
          <a:solidFill>
            <a:srgbClr val="4272C4">
              <a:alpha val="41176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Bogen 37"/>
          <p:cNvSpPr/>
          <p:nvPr/>
        </p:nvSpPr>
        <p:spPr>
          <a:xfrm rot="4846303">
            <a:off x="3883949" y="475051"/>
            <a:ext cx="503585" cy="2363679"/>
          </a:xfrm>
          <a:prstGeom prst="arc">
            <a:avLst>
              <a:gd name="adj1" fmla="val 11481238"/>
              <a:gd name="adj2" fmla="val 11305358"/>
            </a:avLst>
          </a:prstGeom>
          <a:solidFill>
            <a:srgbClr val="4272C4">
              <a:alpha val="41176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Bogen 38"/>
          <p:cNvSpPr/>
          <p:nvPr/>
        </p:nvSpPr>
        <p:spPr>
          <a:xfrm rot="16407648">
            <a:off x="399551" y="-562997"/>
            <a:ext cx="560235" cy="4621338"/>
          </a:xfrm>
          <a:prstGeom prst="arc">
            <a:avLst>
              <a:gd name="adj1" fmla="val 20967706"/>
              <a:gd name="adj2" fmla="val 11305358"/>
            </a:avLst>
          </a:prstGeom>
          <a:solidFill>
            <a:srgbClr val="4272C4">
              <a:alpha val="41176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Bogen 39"/>
          <p:cNvSpPr/>
          <p:nvPr/>
        </p:nvSpPr>
        <p:spPr>
          <a:xfrm rot="4437902">
            <a:off x="8409002" y="178493"/>
            <a:ext cx="560235" cy="4849664"/>
          </a:xfrm>
          <a:prstGeom prst="arc">
            <a:avLst>
              <a:gd name="adj1" fmla="val 11357196"/>
              <a:gd name="adj2" fmla="val 11305358"/>
            </a:avLst>
          </a:prstGeom>
          <a:solidFill>
            <a:srgbClr val="4272C4">
              <a:alpha val="41176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Bogen 40"/>
          <p:cNvSpPr/>
          <p:nvPr/>
        </p:nvSpPr>
        <p:spPr>
          <a:xfrm rot="5668787">
            <a:off x="7876353" y="-1233391"/>
            <a:ext cx="560235" cy="5739324"/>
          </a:xfrm>
          <a:prstGeom prst="arc">
            <a:avLst>
              <a:gd name="adj1" fmla="val 11357196"/>
              <a:gd name="adj2" fmla="val 11305358"/>
            </a:avLst>
          </a:prstGeom>
          <a:solidFill>
            <a:srgbClr val="4272C4">
              <a:alpha val="41176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Bogen 42"/>
          <p:cNvSpPr/>
          <p:nvPr/>
        </p:nvSpPr>
        <p:spPr>
          <a:xfrm rot="9313688">
            <a:off x="10636566" y="1770805"/>
            <a:ext cx="1605958" cy="3046573"/>
          </a:xfrm>
          <a:prstGeom prst="arc">
            <a:avLst>
              <a:gd name="adj1" fmla="val 20967706"/>
              <a:gd name="adj2" fmla="val 11286882"/>
            </a:avLst>
          </a:prstGeom>
          <a:solidFill>
            <a:srgbClr val="6BE277">
              <a:alpha val="41176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/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400" dirty="0"/>
                <a:t>Das System: Fläche + Knoten + Linie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feld 46"/>
          <p:cNvSpPr txBox="1"/>
          <p:nvPr/>
        </p:nvSpPr>
        <p:spPr>
          <a:xfrm rot="20688511">
            <a:off x="9553786" y="707416"/>
            <a:ext cx="29245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rgbClr val="355FA5"/>
                </a:solidFill>
              </a:rPr>
              <a:t>OZ </a:t>
            </a:r>
            <a:r>
              <a:rPr lang="de-DE" sz="2400" b="1" dirty="0">
                <a:solidFill>
                  <a:srgbClr val="355FA5"/>
                </a:solidFill>
              </a:rPr>
              <a:t>Münster</a:t>
            </a:r>
          </a:p>
        </p:txBody>
      </p:sp>
      <p:sp>
        <p:nvSpPr>
          <p:cNvPr id="48" name="Textfeld 47"/>
          <p:cNvSpPr txBox="1"/>
          <p:nvPr/>
        </p:nvSpPr>
        <p:spPr>
          <a:xfrm rot="20688511">
            <a:off x="344400" y="2071320"/>
            <a:ext cx="55151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355FA5"/>
                </a:solidFill>
              </a:rPr>
              <a:t>NL</a:t>
            </a:r>
          </a:p>
        </p:txBody>
      </p:sp>
      <p:sp>
        <p:nvSpPr>
          <p:cNvPr id="49" name="Textfeld 48"/>
          <p:cNvSpPr txBox="1"/>
          <p:nvPr/>
        </p:nvSpPr>
        <p:spPr>
          <a:xfrm rot="20688511">
            <a:off x="152168" y="5919552"/>
            <a:ext cx="114208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rgbClr val="355FA5"/>
                </a:solidFill>
              </a:rPr>
              <a:t>Rhein Ruhr</a:t>
            </a:r>
            <a:endParaRPr lang="de-DE" sz="2400" b="1" dirty="0">
              <a:solidFill>
                <a:srgbClr val="355FA5"/>
              </a:solidFill>
            </a:endParaRPr>
          </a:p>
        </p:txBody>
      </p:sp>
      <p:cxnSp>
        <p:nvCxnSpPr>
          <p:cNvPr id="64" name="Gerade Verbindung mit Pfeil 63"/>
          <p:cNvCxnSpPr/>
          <p:nvPr/>
        </p:nvCxnSpPr>
        <p:spPr>
          <a:xfrm>
            <a:off x="3180111" y="2082591"/>
            <a:ext cx="723189" cy="8541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mit Pfeil 67"/>
          <p:cNvCxnSpPr/>
          <p:nvPr/>
        </p:nvCxnSpPr>
        <p:spPr>
          <a:xfrm flipH="1">
            <a:off x="2347993" y="2050820"/>
            <a:ext cx="665257" cy="121217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/>
          <p:cNvCxnSpPr>
            <a:endCxn id="29" idx="0"/>
          </p:cNvCxnSpPr>
          <p:nvPr/>
        </p:nvCxnSpPr>
        <p:spPr>
          <a:xfrm>
            <a:off x="3090287" y="2006506"/>
            <a:ext cx="70415" cy="108982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mit Pfeil 73"/>
          <p:cNvCxnSpPr/>
          <p:nvPr/>
        </p:nvCxnSpPr>
        <p:spPr>
          <a:xfrm>
            <a:off x="2328584" y="3951765"/>
            <a:ext cx="1149853" cy="80518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/>
          <p:cNvCxnSpPr/>
          <p:nvPr/>
        </p:nvCxnSpPr>
        <p:spPr>
          <a:xfrm>
            <a:off x="3123710" y="3686604"/>
            <a:ext cx="442006" cy="94869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/>
          <p:cNvCxnSpPr/>
          <p:nvPr/>
        </p:nvCxnSpPr>
        <p:spPr>
          <a:xfrm flipV="1">
            <a:off x="3804980" y="3355970"/>
            <a:ext cx="215828" cy="116544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CFF1E77-5231-D640-9E2F-E98F5A316905}"/>
              </a:ext>
            </a:extLst>
          </p:cNvPr>
          <p:cNvGrpSpPr/>
          <p:nvPr/>
        </p:nvGrpSpPr>
        <p:grpSpPr>
          <a:xfrm>
            <a:off x="6216647" y="2861794"/>
            <a:ext cx="3898161" cy="9140634"/>
            <a:chOff x="6216647" y="2861794"/>
            <a:chExt cx="3898161" cy="9140634"/>
          </a:xfrm>
        </p:grpSpPr>
        <p:pic>
          <p:nvPicPr>
            <p:cNvPr id="22" name="Bild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7178" y="4665096"/>
              <a:ext cx="495300" cy="495300"/>
            </a:xfrm>
            <a:prstGeom prst="rect">
              <a:avLst/>
            </a:prstGeom>
          </p:spPr>
        </p:pic>
        <p:pic>
          <p:nvPicPr>
            <p:cNvPr id="25" name="Bild 2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84" t="21342" r="7224" b="22159"/>
            <a:stretch/>
          </p:blipFill>
          <p:spPr>
            <a:xfrm>
              <a:off x="7920083" y="4274139"/>
              <a:ext cx="558765" cy="504373"/>
            </a:xfrm>
            <a:prstGeom prst="rect">
              <a:avLst/>
            </a:prstGeom>
          </p:spPr>
        </p:pic>
        <p:sp>
          <p:nvSpPr>
            <p:cNvPr id="42" name="Textfeld 41"/>
            <p:cNvSpPr txBox="1"/>
            <p:nvPr/>
          </p:nvSpPr>
          <p:spPr>
            <a:xfrm rot="20797660">
              <a:off x="6216647" y="5231514"/>
              <a:ext cx="223810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2400" b="1" dirty="0"/>
                <a:t>IÖV  on demand</a:t>
              </a:r>
            </a:p>
          </p:txBody>
        </p:sp>
        <p:cxnSp>
          <p:nvCxnSpPr>
            <p:cNvPr id="9" name="Gerade Verbindung mit Pfeil 8"/>
            <p:cNvCxnSpPr/>
            <p:nvPr/>
          </p:nvCxnSpPr>
          <p:spPr>
            <a:xfrm flipV="1">
              <a:off x="6775631" y="4665097"/>
              <a:ext cx="1181412" cy="31386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/>
            <p:cNvCxnSpPr/>
            <p:nvPr/>
          </p:nvCxnSpPr>
          <p:spPr>
            <a:xfrm>
              <a:off x="6563567" y="5236113"/>
              <a:ext cx="1315833" cy="94832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mit Pfeil 51"/>
            <p:cNvCxnSpPr/>
            <p:nvPr/>
          </p:nvCxnSpPr>
          <p:spPr>
            <a:xfrm>
              <a:off x="6600377" y="3455080"/>
              <a:ext cx="1424763" cy="95286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/>
            <p:cNvCxnSpPr/>
            <p:nvPr/>
          </p:nvCxnSpPr>
          <p:spPr>
            <a:xfrm flipH="1" flipV="1">
              <a:off x="6403591" y="3509857"/>
              <a:ext cx="99490" cy="13076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/>
            <p:cNvCxnSpPr/>
            <p:nvPr/>
          </p:nvCxnSpPr>
          <p:spPr>
            <a:xfrm flipH="1">
              <a:off x="8163817" y="4822028"/>
              <a:ext cx="121941" cy="122693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5" name="Bild 9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2" t="14101" r="21386" b="3306"/>
            <a:stretch/>
          </p:blipFill>
          <p:spPr>
            <a:xfrm>
              <a:off x="7945776" y="6079821"/>
              <a:ext cx="591023" cy="673666"/>
            </a:xfrm>
            <a:prstGeom prst="rect">
              <a:avLst/>
            </a:prstGeom>
          </p:spPr>
        </p:pic>
        <p:sp>
          <p:nvSpPr>
            <p:cNvPr id="36" name="Bogen 35"/>
            <p:cNvSpPr/>
            <p:nvPr/>
          </p:nvSpPr>
          <p:spPr>
            <a:xfrm rot="9313688">
              <a:off x="6456709" y="2861794"/>
              <a:ext cx="3658099" cy="9140634"/>
            </a:xfrm>
            <a:prstGeom prst="arc">
              <a:avLst>
                <a:gd name="adj1" fmla="val 20967706"/>
                <a:gd name="adj2" fmla="val 11286882"/>
              </a:avLst>
            </a:prstGeom>
            <a:solidFill>
              <a:srgbClr val="6BE277">
                <a:alpha val="41176"/>
              </a:srgb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98" name="Textfeld 97"/>
          <p:cNvSpPr txBox="1"/>
          <p:nvPr/>
        </p:nvSpPr>
        <p:spPr>
          <a:xfrm rot="20688511">
            <a:off x="3272950" y="5206560"/>
            <a:ext cx="29245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355FA5"/>
                </a:solidFill>
              </a:rPr>
              <a:t>Mobilpunkt</a:t>
            </a:r>
          </a:p>
        </p:txBody>
      </p: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BC65351B-31C7-3D45-BC96-EB7614E6D39A}"/>
              </a:ext>
            </a:extLst>
          </p:cNvPr>
          <p:cNvCxnSpPr>
            <a:cxnSpLocks/>
          </p:cNvCxnSpPr>
          <p:nvPr/>
        </p:nvCxnSpPr>
        <p:spPr>
          <a:xfrm flipH="1" flipV="1">
            <a:off x="10877572" y="1896671"/>
            <a:ext cx="70052" cy="123311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ihandform 16">
            <a:extLst>
              <a:ext uri="{FF2B5EF4-FFF2-40B4-BE49-F238E27FC236}">
                <a16:creationId xmlns:a16="http://schemas.microsoft.com/office/drawing/2014/main" id="{6B820BFF-991D-D34A-83C3-C8DA273F6910}"/>
              </a:ext>
            </a:extLst>
          </p:cNvPr>
          <p:cNvSpPr/>
          <p:nvPr/>
        </p:nvSpPr>
        <p:spPr>
          <a:xfrm rot="16394048">
            <a:off x="1759279" y="2347215"/>
            <a:ext cx="1563757" cy="808382"/>
          </a:xfrm>
          <a:custGeom>
            <a:avLst/>
            <a:gdLst>
              <a:gd name="connsiteX0" fmla="*/ 0 w 1563757"/>
              <a:gd name="connsiteY0" fmla="*/ 0 h 808382"/>
              <a:gd name="connsiteX1" fmla="*/ 1563757 w 1563757"/>
              <a:gd name="connsiteY1" fmla="*/ 808382 h 80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3757" h="808382">
                <a:moveTo>
                  <a:pt x="0" y="0"/>
                </a:moveTo>
                <a:lnTo>
                  <a:pt x="1563757" y="808382"/>
                </a:lnTo>
              </a:path>
            </a:pathLst>
          </a:custGeom>
          <a:noFill/>
          <a:ln w="79375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Freihandform 64">
            <a:extLst>
              <a:ext uri="{FF2B5EF4-FFF2-40B4-BE49-F238E27FC236}">
                <a16:creationId xmlns:a16="http://schemas.microsoft.com/office/drawing/2014/main" id="{B11635DB-370A-2C48-8237-240DED2DACBF}"/>
              </a:ext>
            </a:extLst>
          </p:cNvPr>
          <p:cNvSpPr/>
          <p:nvPr/>
        </p:nvSpPr>
        <p:spPr>
          <a:xfrm rot="3485747">
            <a:off x="10321395" y="2223371"/>
            <a:ext cx="1147340" cy="590449"/>
          </a:xfrm>
          <a:custGeom>
            <a:avLst/>
            <a:gdLst>
              <a:gd name="connsiteX0" fmla="*/ 0 w 1563757"/>
              <a:gd name="connsiteY0" fmla="*/ 0 h 808382"/>
              <a:gd name="connsiteX1" fmla="*/ 1563757 w 1563757"/>
              <a:gd name="connsiteY1" fmla="*/ 808382 h 80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3757" h="808382">
                <a:moveTo>
                  <a:pt x="0" y="0"/>
                </a:moveTo>
                <a:lnTo>
                  <a:pt x="1563757" y="808382"/>
                </a:lnTo>
              </a:path>
            </a:pathLst>
          </a:custGeom>
          <a:noFill/>
          <a:ln w="79375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 20">
            <a:extLst>
              <a:ext uri="{FF2B5EF4-FFF2-40B4-BE49-F238E27FC236}">
                <a16:creationId xmlns:a16="http://schemas.microsoft.com/office/drawing/2014/main" id="{38F317B7-55F4-2F47-B263-49E1514EA01A}"/>
              </a:ext>
            </a:extLst>
          </p:cNvPr>
          <p:cNvSpPr/>
          <p:nvPr/>
        </p:nvSpPr>
        <p:spPr>
          <a:xfrm>
            <a:off x="3750365" y="1921565"/>
            <a:ext cx="7076661" cy="2928731"/>
          </a:xfrm>
          <a:custGeom>
            <a:avLst/>
            <a:gdLst>
              <a:gd name="connsiteX0" fmla="*/ 0 w 7076661"/>
              <a:gd name="connsiteY0" fmla="*/ 2928731 h 2928731"/>
              <a:gd name="connsiteX1" fmla="*/ 2584174 w 7076661"/>
              <a:gd name="connsiteY1" fmla="*/ 1325218 h 2928731"/>
              <a:gd name="connsiteX2" fmla="*/ 7076661 w 7076661"/>
              <a:gd name="connsiteY2" fmla="*/ 0 h 29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76661" h="2928731">
                <a:moveTo>
                  <a:pt x="0" y="2928731"/>
                </a:moveTo>
                <a:lnTo>
                  <a:pt x="2584174" y="1325218"/>
                </a:lnTo>
                <a:lnTo>
                  <a:pt x="7076661" y="0"/>
                </a:lnTo>
              </a:path>
            </a:pathLst>
          </a:custGeom>
          <a:noFill/>
          <a:ln w="762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EA2F0378-FA71-BD47-972C-B478B26F0A98}"/>
              </a:ext>
            </a:extLst>
          </p:cNvPr>
          <p:cNvSpPr/>
          <p:nvPr/>
        </p:nvSpPr>
        <p:spPr>
          <a:xfrm>
            <a:off x="10390186" y="1432947"/>
            <a:ext cx="889000" cy="889798"/>
          </a:xfrm>
          <a:prstGeom prst="ellipse">
            <a:avLst/>
          </a:prstGeom>
          <a:noFill/>
          <a:ln w="38100">
            <a:solidFill>
              <a:srgbClr val="42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Freihandform 62">
            <a:extLst>
              <a:ext uri="{FF2B5EF4-FFF2-40B4-BE49-F238E27FC236}">
                <a16:creationId xmlns:a16="http://schemas.microsoft.com/office/drawing/2014/main" id="{2694E8C4-7874-A347-8C48-F7632B0956DE}"/>
              </a:ext>
            </a:extLst>
          </p:cNvPr>
          <p:cNvSpPr/>
          <p:nvPr/>
        </p:nvSpPr>
        <p:spPr>
          <a:xfrm>
            <a:off x="2235517" y="4154400"/>
            <a:ext cx="1563757" cy="808382"/>
          </a:xfrm>
          <a:custGeom>
            <a:avLst/>
            <a:gdLst>
              <a:gd name="connsiteX0" fmla="*/ 0 w 1563757"/>
              <a:gd name="connsiteY0" fmla="*/ 0 h 808382"/>
              <a:gd name="connsiteX1" fmla="*/ 1563757 w 1563757"/>
              <a:gd name="connsiteY1" fmla="*/ 808382 h 80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3757" h="808382">
                <a:moveTo>
                  <a:pt x="0" y="0"/>
                </a:moveTo>
                <a:lnTo>
                  <a:pt x="1563757" y="808382"/>
                </a:lnTo>
              </a:path>
            </a:pathLst>
          </a:custGeom>
          <a:noFill/>
          <a:ln w="79375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Freihandform 66">
            <a:extLst>
              <a:ext uri="{FF2B5EF4-FFF2-40B4-BE49-F238E27FC236}">
                <a16:creationId xmlns:a16="http://schemas.microsoft.com/office/drawing/2014/main" id="{E78C33F1-0F3F-A34F-9130-9DD9DC15C7F7}"/>
              </a:ext>
            </a:extLst>
          </p:cNvPr>
          <p:cNvSpPr/>
          <p:nvPr/>
        </p:nvSpPr>
        <p:spPr>
          <a:xfrm rot="1390748">
            <a:off x="3495374" y="349550"/>
            <a:ext cx="7076661" cy="2928731"/>
          </a:xfrm>
          <a:custGeom>
            <a:avLst/>
            <a:gdLst>
              <a:gd name="connsiteX0" fmla="*/ 0 w 7076661"/>
              <a:gd name="connsiteY0" fmla="*/ 2928731 h 2928731"/>
              <a:gd name="connsiteX1" fmla="*/ 2584174 w 7076661"/>
              <a:gd name="connsiteY1" fmla="*/ 1325218 h 2928731"/>
              <a:gd name="connsiteX2" fmla="*/ 7076661 w 7076661"/>
              <a:gd name="connsiteY2" fmla="*/ 0 h 29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76661" h="2928731">
                <a:moveTo>
                  <a:pt x="0" y="2928731"/>
                </a:moveTo>
                <a:lnTo>
                  <a:pt x="2584174" y="1325218"/>
                </a:lnTo>
                <a:lnTo>
                  <a:pt x="7076661" y="0"/>
                </a:lnTo>
              </a:path>
            </a:pathLst>
          </a:custGeom>
          <a:noFill/>
          <a:ln w="762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7182122"/>
      </p:ext>
    </p:extLst>
  </p:cSld>
  <p:clrMapOvr>
    <a:masterClrMapping/>
  </p:clrMapOvr>
  <p:transition spd="slow"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bgerundetes Rechteck 14"/>
          <p:cNvSpPr/>
          <p:nvPr/>
        </p:nvSpPr>
        <p:spPr>
          <a:xfrm>
            <a:off x="249225" y="1137468"/>
            <a:ext cx="10893489" cy="5301227"/>
          </a:xfrm>
          <a:prstGeom prst="roundRect">
            <a:avLst/>
          </a:prstGeom>
          <a:solidFill>
            <a:srgbClr val="92D050"/>
          </a:solidFill>
          <a:ln w="26424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/>
          </a:p>
        </p:txBody>
      </p:sp>
      <p:sp>
        <p:nvSpPr>
          <p:cNvPr id="29" name="Rechteck 28"/>
          <p:cNvSpPr>
            <a:spLocks noChangeAspect="1"/>
          </p:cNvSpPr>
          <p:nvPr/>
        </p:nvSpPr>
        <p:spPr>
          <a:xfrm>
            <a:off x="0" y="0"/>
            <a:ext cx="12192000" cy="555413"/>
          </a:xfrm>
          <a:prstGeom prst="rect">
            <a:avLst/>
          </a:prstGeom>
          <a:solidFill>
            <a:srgbClr val="4272C4"/>
          </a:solidFill>
          <a:ln w="26424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r>
              <a:rPr lang="de-DE" sz="3600" dirty="0"/>
              <a:t>Unsere Grundposition</a:t>
            </a:r>
          </a:p>
        </p:txBody>
      </p:sp>
      <p:grpSp>
        <p:nvGrpSpPr>
          <p:cNvPr id="10" name="Gruppierung 9"/>
          <p:cNvGrpSpPr/>
          <p:nvPr/>
        </p:nvGrpSpPr>
        <p:grpSpPr>
          <a:xfrm>
            <a:off x="958731" y="1201421"/>
            <a:ext cx="10608277" cy="4702527"/>
            <a:chOff x="637768" y="931545"/>
            <a:chExt cx="7956208" cy="3526895"/>
          </a:xfrm>
        </p:grpSpPr>
        <p:sp>
          <p:nvSpPr>
            <p:cNvPr id="3" name="Pfeil nach rechts 2"/>
            <p:cNvSpPr/>
            <p:nvPr/>
          </p:nvSpPr>
          <p:spPr>
            <a:xfrm>
              <a:off x="2969794" y="2532070"/>
              <a:ext cx="3657600" cy="484505"/>
            </a:xfrm>
            <a:prstGeom prst="rightArrow">
              <a:avLst>
                <a:gd name="adj1" fmla="val 82323"/>
                <a:gd name="adj2" fmla="val 72222"/>
              </a:avLst>
            </a:prstGeom>
            <a:solidFill>
              <a:srgbClr val="00B0F0"/>
            </a:solidFill>
            <a:ln w="26424"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de-DE" sz="3733" dirty="0"/>
                <a:t>geteilt</a:t>
              </a:r>
            </a:p>
          </p:txBody>
        </p:sp>
        <p:sp>
          <p:nvSpPr>
            <p:cNvPr id="30" name="Pfeil nach rechts 29"/>
            <p:cNvSpPr/>
            <p:nvPr/>
          </p:nvSpPr>
          <p:spPr>
            <a:xfrm>
              <a:off x="2969794" y="3254925"/>
              <a:ext cx="3657600" cy="484505"/>
            </a:xfrm>
            <a:prstGeom prst="rightArrow">
              <a:avLst>
                <a:gd name="adj1" fmla="val 82323"/>
                <a:gd name="adj2" fmla="val 72222"/>
              </a:avLst>
            </a:prstGeom>
            <a:solidFill>
              <a:srgbClr val="00B0F0"/>
            </a:solidFill>
            <a:ln w="26424"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de-DE" sz="3733" dirty="0"/>
                <a:t>vernetzt</a:t>
              </a:r>
            </a:p>
          </p:txBody>
        </p:sp>
        <p:sp>
          <p:nvSpPr>
            <p:cNvPr id="31" name="Pfeil nach rechts 30"/>
            <p:cNvSpPr/>
            <p:nvPr/>
          </p:nvSpPr>
          <p:spPr>
            <a:xfrm>
              <a:off x="2954554" y="1786357"/>
              <a:ext cx="3657600" cy="484505"/>
            </a:xfrm>
            <a:prstGeom prst="rightArrow">
              <a:avLst>
                <a:gd name="adj1" fmla="val 82323"/>
                <a:gd name="adj2" fmla="val 72222"/>
              </a:avLst>
            </a:prstGeom>
            <a:solidFill>
              <a:srgbClr val="00B0F0"/>
            </a:solidFill>
            <a:ln w="26424"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de-DE" sz="3733" dirty="0"/>
                <a:t>autonom</a:t>
              </a:r>
            </a:p>
          </p:txBody>
        </p:sp>
        <p:sp>
          <p:nvSpPr>
            <p:cNvPr id="32" name="Pfeil nach rechts 31"/>
            <p:cNvSpPr/>
            <p:nvPr/>
          </p:nvSpPr>
          <p:spPr>
            <a:xfrm>
              <a:off x="2954554" y="1066165"/>
              <a:ext cx="3657600" cy="484505"/>
            </a:xfrm>
            <a:prstGeom prst="rightArrow">
              <a:avLst>
                <a:gd name="adj1" fmla="val 82323"/>
                <a:gd name="adj2" fmla="val 72222"/>
              </a:avLst>
            </a:prstGeom>
            <a:solidFill>
              <a:srgbClr val="00B0F0"/>
            </a:solidFill>
            <a:ln w="26424"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de-DE" sz="3733" dirty="0"/>
                <a:t>elektrisch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637768" y="931545"/>
              <a:ext cx="569339" cy="345313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de-DE" sz="3733" dirty="0">
                  <a:solidFill>
                    <a:schemeClr val="bg1"/>
                  </a:solidFill>
                </a:rPr>
                <a:t>Land der Radfahrkultur</a:t>
              </a:r>
            </a:p>
          </p:txBody>
        </p:sp>
        <p:pic>
          <p:nvPicPr>
            <p:cNvPr id="33" name="Grafik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331603" y="1240164"/>
              <a:ext cx="1080306" cy="1560007"/>
            </a:xfrm>
            <a:prstGeom prst="rect">
              <a:avLst/>
            </a:prstGeom>
          </p:spPr>
        </p:pic>
        <p:sp>
          <p:nvSpPr>
            <p:cNvPr id="35" name="Textfeld 34"/>
            <p:cNvSpPr txBox="1"/>
            <p:nvPr/>
          </p:nvSpPr>
          <p:spPr>
            <a:xfrm>
              <a:off x="1499579" y="1667660"/>
              <a:ext cx="172794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002060"/>
                  </a:solidFill>
                  <a:latin typeface="Bradley Hand ITC" panose="03070402050302030203" pitchFamily="66" charset="0"/>
                </a:rPr>
                <a:t>pflegen</a:t>
              </a:r>
            </a:p>
            <a:p>
              <a:r>
                <a:rPr lang="de-DE" sz="2400" b="1" dirty="0">
                  <a:solidFill>
                    <a:srgbClr val="002060"/>
                  </a:solidFill>
                  <a:latin typeface="Bradley Hand ITC" panose="03070402050302030203" pitchFamily="66" charset="0"/>
                </a:rPr>
                <a:t>ausbauen</a:t>
              </a:r>
            </a:p>
          </p:txBody>
        </p:sp>
        <p:pic>
          <p:nvPicPr>
            <p:cNvPr id="38" name="Grafik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696686" y="2136234"/>
              <a:ext cx="1080306" cy="1560007"/>
            </a:xfrm>
            <a:prstGeom prst="rect">
              <a:avLst/>
            </a:prstGeom>
          </p:spPr>
        </p:pic>
        <p:sp>
          <p:nvSpPr>
            <p:cNvPr id="39" name="Textfeld 38"/>
            <p:cNvSpPr txBox="1"/>
            <p:nvPr/>
          </p:nvSpPr>
          <p:spPr>
            <a:xfrm>
              <a:off x="6866032" y="2593071"/>
              <a:ext cx="172794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002060"/>
                  </a:solidFill>
                  <a:latin typeface="Bradley Hand ITC" panose="03070402050302030203" pitchFamily="66" charset="0"/>
                </a:rPr>
                <a:t>erproben</a:t>
              </a:r>
            </a:p>
            <a:p>
              <a:r>
                <a:rPr lang="de-DE" sz="2400" b="1" dirty="0">
                  <a:solidFill>
                    <a:srgbClr val="002060"/>
                  </a:solidFill>
                  <a:latin typeface="Bradley Hand ITC" panose="03070402050302030203" pitchFamily="66" charset="0"/>
                </a:rPr>
                <a:t>verbreiten</a:t>
              </a:r>
            </a:p>
          </p:txBody>
        </p:sp>
        <p:sp>
          <p:nvSpPr>
            <p:cNvPr id="40" name="Pfeil nach rechts 39"/>
            <p:cNvSpPr/>
            <p:nvPr/>
          </p:nvSpPr>
          <p:spPr>
            <a:xfrm>
              <a:off x="2969794" y="3973935"/>
              <a:ext cx="3657600" cy="484505"/>
            </a:xfrm>
            <a:prstGeom prst="rightArrow">
              <a:avLst>
                <a:gd name="adj1" fmla="val 82323"/>
                <a:gd name="adj2" fmla="val 72222"/>
              </a:avLst>
            </a:prstGeom>
            <a:solidFill>
              <a:srgbClr val="00B0F0"/>
            </a:solidFill>
            <a:ln w="26424"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de-DE" sz="3733" dirty="0"/>
                <a:t>digital</a:t>
              </a:r>
            </a:p>
          </p:txBody>
        </p:sp>
      </p:grpSp>
      <p:pic>
        <p:nvPicPr>
          <p:cNvPr id="16" name="Bild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749" y="-21705"/>
            <a:ext cx="521025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Gerade Verbindung 16"/>
          <p:cNvCxnSpPr/>
          <p:nvPr/>
        </p:nvCxnSpPr>
        <p:spPr>
          <a:xfrm>
            <a:off x="-28031" y="551543"/>
            <a:ext cx="123516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-63500" y="0"/>
            <a:ext cx="123516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896989"/>
      </p:ext>
    </p:extLst>
  </p:cSld>
  <p:clrMapOvr>
    <a:masterClrMapping/>
  </p:clrMapOvr>
  <p:transition spd="slow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308E1571-C4FC-FF42-9884-88B5AA56F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8" t="13545" r="1677" b="13824"/>
          <a:stretch/>
        </p:blipFill>
        <p:spPr>
          <a:xfrm>
            <a:off x="6787059" y="3033112"/>
            <a:ext cx="5422345" cy="315985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7BEAE20-8853-1842-BB99-AD2E1988EE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27" t="21130" b="30140"/>
          <a:stretch/>
        </p:blipFill>
        <p:spPr>
          <a:xfrm>
            <a:off x="-35469" y="3686681"/>
            <a:ext cx="5210252" cy="2506437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A5581EA-EBC9-0C40-87F8-4B68A3456426}"/>
              </a:ext>
            </a:extLst>
          </p:cNvPr>
          <p:cNvGrpSpPr/>
          <p:nvPr/>
        </p:nvGrpSpPr>
        <p:grpSpPr>
          <a:xfrm>
            <a:off x="3195751" y="1865759"/>
            <a:ext cx="5417126" cy="4760235"/>
            <a:chOff x="8019626" y="886005"/>
            <a:chExt cx="4040438" cy="3833367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5CA0A9FB-BD94-3A41-973A-A5834C03C346}"/>
                </a:ext>
              </a:extLst>
            </p:cNvPr>
            <p:cNvGrpSpPr/>
            <p:nvPr/>
          </p:nvGrpSpPr>
          <p:grpSpPr>
            <a:xfrm>
              <a:off x="9210116" y="1515812"/>
              <a:ext cx="1650980" cy="2641362"/>
              <a:chOff x="9210116" y="1515812"/>
              <a:chExt cx="1650980" cy="2641362"/>
            </a:xfrm>
          </p:grpSpPr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9E211A1B-570E-FC47-82FA-9D4CBB827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10116" y="1515812"/>
                <a:ext cx="1650980" cy="1641599"/>
              </a:xfrm>
              <a:prstGeom prst="rect">
                <a:avLst/>
              </a:prstGeom>
            </p:spPr>
          </p:pic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8487A24F-D8F3-A349-99D5-801C8FE09454}"/>
                  </a:ext>
                </a:extLst>
              </p:cNvPr>
              <p:cNvSpPr txBox="1"/>
              <p:nvPr/>
            </p:nvSpPr>
            <p:spPr>
              <a:xfrm>
                <a:off x="9486914" y="3141511"/>
                <a:ext cx="135537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 err="1"/>
                  <a:t>BuBiM</a:t>
                </a:r>
                <a:endParaRPr lang="de-DE" sz="2000" b="1" dirty="0"/>
              </a:p>
              <a:p>
                <a:r>
                  <a:rPr lang="de-DE" sz="2000" b="1" dirty="0"/>
                  <a:t>Eine APP</a:t>
                </a:r>
              </a:p>
              <a:p>
                <a:r>
                  <a:rPr lang="de-DE" sz="2000" b="1" dirty="0"/>
                  <a:t>für alles!</a:t>
                </a:r>
              </a:p>
            </p:txBody>
          </p:sp>
        </p:grpSp>
        <p:pic>
          <p:nvPicPr>
            <p:cNvPr id="18" name="Grafik 17" descr="Smartphone">
              <a:extLst>
                <a:ext uri="{FF2B5EF4-FFF2-40B4-BE49-F238E27FC236}">
                  <a16:creationId xmlns:a16="http://schemas.microsoft.com/office/drawing/2014/main" id="{84D9CFD1-E94F-9B4A-A65D-72D0598C3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19626" y="886005"/>
              <a:ext cx="4040438" cy="3833367"/>
            </a:xfrm>
            <a:prstGeom prst="rect">
              <a:avLst/>
            </a:prstGeom>
          </p:spPr>
        </p:pic>
      </p:grpSp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>
              <a:hlinkClick r:id="" action="ppaction://hlinkshowjump?jump=lastslideviewed"/>
            </p:cNvPr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600" dirty="0"/>
                <a:t>Mobiles Münsterland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7AC1D271-0332-0349-9D90-B0A0E8E912C8}"/>
              </a:ext>
            </a:extLst>
          </p:cNvPr>
          <p:cNvSpPr/>
          <p:nvPr/>
        </p:nvSpPr>
        <p:spPr>
          <a:xfrm>
            <a:off x="21308765" y="-577205"/>
            <a:ext cx="165782" cy="17082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69470F4-3643-3040-94E0-60903D5BEEC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-42359" y="469209"/>
            <a:ext cx="4586650" cy="3307460"/>
          </a:xfrm>
          <a:prstGeom prst="rect">
            <a:avLst/>
          </a:prstGeom>
        </p:spPr>
      </p:pic>
      <p:sp>
        <p:nvSpPr>
          <p:cNvPr id="81" name="Textfeld 80">
            <a:extLst>
              <a:ext uri="{FF2B5EF4-FFF2-40B4-BE49-F238E27FC236}">
                <a16:creationId xmlns:a16="http://schemas.microsoft.com/office/drawing/2014/main" id="{C44D47DC-5209-E746-ADF2-8A2254AB66B2}"/>
              </a:ext>
            </a:extLst>
          </p:cNvPr>
          <p:cNvSpPr txBox="1"/>
          <p:nvPr/>
        </p:nvSpPr>
        <p:spPr>
          <a:xfrm>
            <a:off x="-35470" y="6192968"/>
            <a:ext cx="12223651" cy="646331"/>
          </a:xfrm>
          <a:prstGeom prst="rect">
            <a:avLst/>
          </a:prstGeom>
          <a:solidFill>
            <a:srgbClr val="4272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chemeClr val="bg1"/>
                </a:solidFill>
              </a:rPr>
              <a:t>Die Kunden lieben Ihren IÖV!   Die Kunden nutzen ihren IÖV!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CCB91346-FB6E-BA48-B0E1-9ED5466C657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0329"/>
          <a:stretch/>
        </p:blipFill>
        <p:spPr>
          <a:xfrm>
            <a:off x="7188997" y="541319"/>
            <a:ext cx="5027298" cy="252053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A7CF75B-56EA-894C-BEB3-946B8325A2D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569" t="18986" r="13318" b="18481"/>
          <a:stretch/>
        </p:blipFill>
        <p:spPr>
          <a:xfrm>
            <a:off x="4544290" y="541318"/>
            <a:ext cx="2644707" cy="167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69152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C85254B-3BB7-9B40-A793-9BF04ABC63F8}"/>
              </a:ext>
            </a:extLst>
          </p:cNvPr>
          <p:cNvGrpSpPr/>
          <p:nvPr/>
        </p:nvGrpSpPr>
        <p:grpSpPr>
          <a:xfrm>
            <a:off x="4094658" y="1021300"/>
            <a:ext cx="3925888" cy="4815399"/>
            <a:chOff x="194540" y="1057813"/>
            <a:chExt cx="3925888" cy="4815399"/>
          </a:xfrm>
        </p:grpSpPr>
        <p:pic>
          <p:nvPicPr>
            <p:cNvPr id="3" name="Bild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40" y="1057813"/>
              <a:ext cx="3925888" cy="4815399"/>
            </a:xfrm>
            <a:prstGeom prst="rect">
              <a:avLst/>
            </a:prstGeom>
          </p:spPr>
        </p:pic>
        <p:sp>
          <p:nvSpPr>
            <p:cNvPr id="4" name="Textfeld 3"/>
            <p:cNvSpPr txBox="1"/>
            <p:nvPr/>
          </p:nvSpPr>
          <p:spPr>
            <a:xfrm>
              <a:off x="1521522" y="1306514"/>
              <a:ext cx="1728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/>
                <a:t>Fahrplan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727969" y="2137285"/>
              <a:ext cx="30184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/>
                <a:t>Ich fahre dann </a:t>
              </a:r>
            </a:p>
            <a:p>
              <a:pPr algn="ctr"/>
              <a:r>
                <a:rPr lang="de-DE" sz="2400" b="1" dirty="0"/>
                <a:t>von da nach da!</a:t>
              </a:r>
            </a:p>
            <a:p>
              <a:pPr algn="ctr"/>
              <a:r>
                <a:rPr lang="de-DE" sz="2400" b="1" dirty="0"/>
                <a:t>Komm mit!</a:t>
              </a:r>
            </a:p>
          </p:txBody>
        </p:sp>
      </p:grpSp>
      <p:grpSp>
        <p:nvGrpSpPr>
          <p:cNvPr id="19" name="Gruppierung 18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20" name="Rechteck 19"/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10000"/>
            </a:bodyPr>
            <a:lstStyle/>
            <a:p>
              <a:r>
                <a:rPr lang="de-DE" sz="3600" dirty="0"/>
                <a:t>angebotsorientiert</a:t>
              </a:r>
            </a:p>
          </p:txBody>
        </p:sp>
        <p:pic>
          <p:nvPicPr>
            <p:cNvPr id="21" name="Bild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" name="Gerade Verbindung 21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43F3893C-CE6F-EA44-8B91-AD1FB2FC8D52}"/>
              </a:ext>
            </a:extLst>
          </p:cNvPr>
          <p:cNvSpPr txBox="1"/>
          <p:nvPr/>
        </p:nvSpPr>
        <p:spPr>
          <a:xfrm>
            <a:off x="1140012" y="5360779"/>
            <a:ext cx="2350862" cy="156190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noAutofit/>
          </a:bodyPr>
          <a:lstStyle/>
          <a:p>
            <a:endParaRPr lang="de-DE" sz="2000" dirty="0"/>
          </a:p>
          <a:p>
            <a:endParaRPr lang="de-DE" sz="2000" dirty="0"/>
          </a:p>
          <a:p>
            <a:r>
              <a:rPr lang="de-DE" sz="3200" dirty="0"/>
              <a:t>Politik</a:t>
            </a:r>
          </a:p>
          <a:p>
            <a:pPr marL="33337" lvl="1"/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AB7A084-9319-1442-8E1C-16A9C5300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703" y="571451"/>
            <a:ext cx="3625577" cy="5545393"/>
          </a:xfrm>
          <a:prstGeom prst="rect">
            <a:avLst/>
          </a:prstGeom>
        </p:spPr>
      </p:pic>
      <p:sp>
        <p:nvSpPr>
          <p:cNvPr id="7" name="Pfeil nach rechts 6">
            <a:extLst>
              <a:ext uri="{FF2B5EF4-FFF2-40B4-BE49-F238E27FC236}">
                <a16:creationId xmlns:a16="http://schemas.microsoft.com/office/drawing/2014/main" id="{307A7145-007B-1A43-9CF8-3FBCDB098844}"/>
              </a:ext>
            </a:extLst>
          </p:cNvPr>
          <p:cNvSpPr/>
          <p:nvPr/>
        </p:nvSpPr>
        <p:spPr>
          <a:xfrm>
            <a:off x="3159258" y="2661043"/>
            <a:ext cx="983251" cy="1644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00C2E879-557C-8B43-8470-D52CE5FD2D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91" t="1" r="3767" b="273"/>
          <a:stretch/>
        </p:blipFill>
        <p:spPr>
          <a:xfrm>
            <a:off x="8390264" y="1019037"/>
            <a:ext cx="3637067" cy="528741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35ACDD9-F136-2F4A-B62B-B403C59EB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592" y="2756773"/>
            <a:ext cx="1202067" cy="1174747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6DD6D0DA-325D-164A-BA0B-64667DAF1149}"/>
              </a:ext>
            </a:extLst>
          </p:cNvPr>
          <p:cNvSpPr txBox="1"/>
          <p:nvPr/>
        </p:nvSpPr>
        <p:spPr>
          <a:xfrm>
            <a:off x="9586874" y="5360779"/>
            <a:ext cx="2350862" cy="156190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noAutofit/>
          </a:bodyPr>
          <a:lstStyle/>
          <a:p>
            <a:endParaRPr lang="de-DE" sz="2000" dirty="0"/>
          </a:p>
          <a:p>
            <a:endParaRPr lang="de-DE" sz="2000" dirty="0"/>
          </a:p>
          <a:p>
            <a:r>
              <a:rPr lang="de-DE" sz="3200" dirty="0"/>
              <a:t>Kunde</a:t>
            </a:r>
          </a:p>
          <a:p>
            <a:pPr marL="33337" lvl="1"/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AFB75BA-690C-5B48-A551-EE76C1E7CD8E}"/>
              </a:ext>
            </a:extLst>
          </p:cNvPr>
          <p:cNvSpPr txBox="1"/>
          <p:nvPr/>
        </p:nvSpPr>
        <p:spPr>
          <a:xfrm>
            <a:off x="4401217" y="5730770"/>
            <a:ext cx="3472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Das Verkehrsunternehmen</a:t>
            </a:r>
          </a:p>
        </p:txBody>
      </p:sp>
    </p:spTree>
    <p:extLst>
      <p:ext uri="{BB962C8B-B14F-4D97-AF65-F5344CB8AC3E}">
        <p14:creationId xmlns:p14="http://schemas.microsoft.com/office/powerpoint/2010/main" val="865739970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ung 18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20" name="Rechteck 19"/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10000"/>
            </a:bodyPr>
            <a:lstStyle/>
            <a:p>
              <a:r>
                <a:rPr lang="de-DE" sz="3600" dirty="0"/>
                <a:t>bedarfsorientiert</a:t>
              </a:r>
            </a:p>
          </p:txBody>
        </p:sp>
        <p:pic>
          <p:nvPicPr>
            <p:cNvPr id="21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" name="Gerade Verbindung 21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6AB7A084-9319-1442-8E1C-16A9C5300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703" y="571451"/>
            <a:ext cx="3625577" cy="554539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0C2E879-557C-8B43-8470-D52CE5FD2D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91" t="1" r="3767" b="273"/>
          <a:stretch/>
        </p:blipFill>
        <p:spPr>
          <a:xfrm>
            <a:off x="8390264" y="1019037"/>
            <a:ext cx="3637067" cy="5287419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6DD6D0DA-325D-164A-BA0B-64667DAF1149}"/>
              </a:ext>
            </a:extLst>
          </p:cNvPr>
          <p:cNvSpPr txBox="1"/>
          <p:nvPr/>
        </p:nvSpPr>
        <p:spPr>
          <a:xfrm>
            <a:off x="971222" y="5277652"/>
            <a:ext cx="2350862" cy="156190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noAutofit/>
          </a:bodyPr>
          <a:lstStyle/>
          <a:p>
            <a:endParaRPr lang="de-DE" sz="2000" dirty="0"/>
          </a:p>
          <a:p>
            <a:endParaRPr lang="de-DE" sz="2000" dirty="0"/>
          </a:p>
          <a:p>
            <a:r>
              <a:rPr lang="de-DE" sz="3200" dirty="0"/>
              <a:t>Kunde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3F3893C-CE6F-EA44-8B91-AD1FB2FC8D52}"/>
              </a:ext>
            </a:extLst>
          </p:cNvPr>
          <p:cNvSpPr txBox="1"/>
          <p:nvPr/>
        </p:nvSpPr>
        <p:spPr>
          <a:xfrm>
            <a:off x="9352788" y="5335893"/>
            <a:ext cx="2350862" cy="156190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noAutofit/>
          </a:bodyPr>
          <a:lstStyle/>
          <a:p>
            <a:endParaRPr lang="de-DE" sz="2000" dirty="0"/>
          </a:p>
          <a:p>
            <a:endParaRPr lang="de-DE" sz="2000" dirty="0"/>
          </a:p>
          <a:p>
            <a:r>
              <a:rPr lang="de-DE" sz="3200" dirty="0"/>
              <a:t>Politik</a:t>
            </a:r>
          </a:p>
          <a:p>
            <a:pPr marL="33337" lvl="1"/>
            <a:endParaRPr lang="de-DE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F11AB69-1EB0-4344-9A47-E524C25200C0}"/>
              </a:ext>
            </a:extLst>
          </p:cNvPr>
          <p:cNvGrpSpPr/>
          <p:nvPr/>
        </p:nvGrpSpPr>
        <p:grpSpPr>
          <a:xfrm>
            <a:off x="4098868" y="1021300"/>
            <a:ext cx="3925888" cy="4815399"/>
            <a:chOff x="746065" y="1021300"/>
            <a:chExt cx="3925888" cy="4815399"/>
          </a:xfrm>
        </p:grpSpPr>
        <p:pic>
          <p:nvPicPr>
            <p:cNvPr id="24" name="Bild 10">
              <a:extLst>
                <a:ext uri="{FF2B5EF4-FFF2-40B4-BE49-F238E27FC236}">
                  <a16:creationId xmlns:a16="http://schemas.microsoft.com/office/drawing/2014/main" id="{BFF65046-B659-024D-A745-A6BBB6868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065" y="1021300"/>
              <a:ext cx="3925888" cy="4815399"/>
            </a:xfrm>
            <a:prstGeom prst="rect">
              <a:avLst/>
            </a:prstGeom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2DD46ED1-8ED0-5A4A-9E23-B84CE0B06D8E}"/>
                </a:ext>
              </a:extLst>
            </p:cNvPr>
            <p:cNvSpPr txBox="1"/>
            <p:nvPr/>
          </p:nvSpPr>
          <p:spPr>
            <a:xfrm>
              <a:off x="1927940" y="1277939"/>
              <a:ext cx="1728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/>
                <a:t>on </a:t>
              </a:r>
              <a:r>
                <a:rPr lang="de-DE" sz="2400" b="1" dirty="0" err="1"/>
                <a:t>demand</a:t>
              </a:r>
              <a:endParaRPr lang="de-DE" sz="2400" b="1" dirty="0"/>
            </a:p>
          </p:txBody>
        </p:sp>
      </p:grpSp>
      <p:sp>
        <p:nvSpPr>
          <p:cNvPr id="7" name="Pfeil nach rechts 6">
            <a:extLst>
              <a:ext uri="{FF2B5EF4-FFF2-40B4-BE49-F238E27FC236}">
                <a16:creationId xmlns:a16="http://schemas.microsoft.com/office/drawing/2014/main" id="{307A7145-007B-1A43-9CF8-3FBCDB098844}"/>
              </a:ext>
            </a:extLst>
          </p:cNvPr>
          <p:cNvSpPr/>
          <p:nvPr/>
        </p:nvSpPr>
        <p:spPr>
          <a:xfrm rot="10800000">
            <a:off x="7674320" y="2478807"/>
            <a:ext cx="983251" cy="1644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3B975C44-BB28-9F43-BC9E-415A106DE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6937" y="1918008"/>
            <a:ext cx="2102872" cy="2102872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F14C7C78-FD4A-4842-858F-F8174D48AF0F}"/>
              </a:ext>
            </a:extLst>
          </p:cNvPr>
          <p:cNvSpPr txBox="1"/>
          <p:nvPr/>
        </p:nvSpPr>
        <p:spPr>
          <a:xfrm>
            <a:off x="4544974" y="1826614"/>
            <a:ext cx="3102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Wann willst Du </a:t>
            </a:r>
          </a:p>
          <a:p>
            <a:pPr algn="ctr"/>
            <a:r>
              <a:rPr lang="de-DE" sz="2400" b="1" dirty="0"/>
              <a:t>von wo wohin?</a:t>
            </a:r>
          </a:p>
          <a:p>
            <a:pPr algn="ctr"/>
            <a:r>
              <a:rPr lang="de-DE" sz="2400" b="1" dirty="0"/>
              <a:t>Sag es mir!</a:t>
            </a:r>
          </a:p>
          <a:p>
            <a:pPr algn="ctr"/>
            <a:r>
              <a:rPr lang="de-DE" sz="2400" b="1" dirty="0"/>
              <a:t> Ich werde da sein!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025AE-97A5-AC47-84B4-5F774E22E83A}"/>
              </a:ext>
            </a:extLst>
          </p:cNvPr>
          <p:cNvSpPr txBox="1"/>
          <p:nvPr/>
        </p:nvSpPr>
        <p:spPr>
          <a:xfrm>
            <a:off x="4436854" y="5643104"/>
            <a:ext cx="3472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Der Mobilitätsdienstleister</a:t>
            </a:r>
          </a:p>
        </p:txBody>
      </p:sp>
    </p:spTree>
    <p:extLst>
      <p:ext uri="{BB962C8B-B14F-4D97-AF65-F5344CB8AC3E}">
        <p14:creationId xmlns:p14="http://schemas.microsoft.com/office/powerpoint/2010/main" val="1853746597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385300" y="652194"/>
            <a:ext cx="2717800" cy="2709863"/>
          </a:xfrm>
          <a:prstGeom prst="ellipse">
            <a:avLst/>
          </a:prstGeom>
          <a:noFill/>
          <a:ln w="38100">
            <a:solidFill>
              <a:srgbClr val="42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/>
          <p:cNvSpPr/>
          <p:nvPr/>
        </p:nvSpPr>
        <p:spPr>
          <a:xfrm>
            <a:off x="-1036291" y="5282801"/>
            <a:ext cx="3630198" cy="2709863"/>
          </a:xfrm>
          <a:prstGeom prst="ellipse">
            <a:avLst/>
          </a:prstGeom>
          <a:noFill/>
          <a:ln w="38100">
            <a:solidFill>
              <a:srgbClr val="42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142432"/>
            <a:ext cx="495300" cy="495300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57" y="2653017"/>
            <a:ext cx="495300" cy="495300"/>
          </a:xfrm>
          <a:prstGeom prst="rect">
            <a:avLst/>
          </a:prstGeom>
        </p:spPr>
      </p:pic>
      <p:pic>
        <p:nvPicPr>
          <p:cNvPr id="26" name="Bild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4" t="21342" r="7224" b="22159"/>
          <a:stretch/>
        </p:blipFill>
        <p:spPr>
          <a:xfrm>
            <a:off x="295555" y="5477531"/>
            <a:ext cx="558765" cy="504373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4" t="21342" r="7224" b="22159"/>
          <a:stretch/>
        </p:blipFill>
        <p:spPr>
          <a:xfrm>
            <a:off x="11448128" y="2014770"/>
            <a:ext cx="558765" cy="504373"/>
          </a:xfrm>
          <a:prstGeom prst="rect">
            <a:avLst/>
          </a:prstGeom>
        </p:spPr>
      </p:pic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/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600" dirty="0"/>
                <a:t>Ausgangslage S 90/91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feld 46"/>
          <p:cNvSpPr txBox="1"/>
          <p:nvPr/>
        </p:nvSpPr>
        <p:spPr>
          <a:xfrm rot="20688511">
            <a:off x="9553786" y="707416"/>
            <a:ext cx="29245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rgbClr val="355FA5"/>
                </a:solidFill>
              </a:rPr>
              <a:t>OZ </a:t>
            </a:r>
            <a:r>
              <a:rPr lang="de-DE" sz="2400" b="1" dirty="0">
                <a:solidFill>
                  <a:srgbClr val="355FA5"/>
                </a:solidFill>
              </a:rPr>
              <a:t>Münster</a:t>
            </a:r>
          </a:p>
        </p:txBody>
      </p:sp>
      <p:sp>
        <p:nvSpPr>
          <p:cNvPr id="49" name="Textfeld 48"/>
          <p:cNvSpPr txBox="1"/>
          <p:nvPr/>
        </p:nvSpPr>
        <p:spPr>
          <a:xfrm rot="20688511">
            <a:off x="146021" y="5873466"/>
            <a:ext cx="149382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355FA5"/>
                </a:solidFill>
              </a:rPr>
              <a:t>OZ Rhein Ruhr</a:t>
            </a:r>
          </a:p>
        </p:txBody>
      </p:sp>
      <p:pic>
        <p:nvPicPr>
          <p:cNvPr id="28" name="Bild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0" r="50523" b="22352"/>
          <a:stretch/>
        </p:blipFill>
        <p:spPr>
          <a:xfrm>
            <a:off x="1938951" y="5159464"/>
            <a:ext cx="689908" cy="829367"/>
          </a:xfrm>
          <a:prstGeom prst="rect">
            <a:avLst/>
          </a:prstGeom>
        </p:spPr>
      </p:pic>
      <p:sp>
        <p:nvSpPr>
          <p:cNvPr id="93" name="Freihandform 92">
            <a:extLst>
              <a:ext uri="{FF2B5EF4-FFF2-40B4-BE49-F238E27FC236}">
                <a16:creationId xmlns:a16="http://schemas.microsoft.com/office/drawing/2014/main" id="{1DC9F72E-B63E-A544-AE7D-2DA45DB9F837}"/>
              </a:ext>
            </a:extLst>
          </p:cNvPr>
          <p:cNvSpPr/>
          <p:nvPr/>
        </p:nvSpPr>
        <p:spPr>
          <a:xfrm>
            <a:off x="2899321" y="1610472"/>
            <a:ext cx="8087206" cy="3976287"/>
          </a:xfrm>
          <a:custGeom>
            <a:avLst/>
            <a:gdLst>
              <a:gd name="connsiteX0" fmla="*/ 0 w 5887844"/>
              <a:gd name="connsiteY0" fmla="*/ 2509024 h 2509024"/>
              <a:gd name="connsiteX1" fmla="*/ 713678 w 5887844"/>
              <a:gd name="connsiteY1" fmla="*/ 2464419 h 2509024"/>
              <a:gd name="connsiteX2" fmla="*/ 724830 w 5887844"/>
              <a:gd name="connsiteY2" fmla="*/ 2007219 h 2509024"/>
              <a:gd name="connsiteX3" fmla="*/ 1159727 w 5887844"/>
              <a:gd name="connsiteY3" fmla="*/ 2074126 h 2509024"/>
              <a:gd name="connsiteX4" fmla="*/ 1483113 w 5887844"/>
              <a:gd name="connsiteY4" fmla="*/ 1884556 h 2509024"/>
              <a:gd name="connsiteX5" fmla="*/ 1862254 w 5887844"/>
              <a:gd name="connsiteY5" fmla="*/ 2141034 h 2509024"/>
              <a:gd name="connsiteX6" fmla="*/ 2074127 w 5887844"/>
              <a:gd name="connsiteY6" fmla="*/ 1906858 h 2509024"/>
              <a:gd name="connsiteX7" fmla="*/ 2129883 w 5887844"/>
              <a:gd name="connsiteY7" fmla="*/ 1315843 h 2509024"/>
              <a:gd name="connsiteX8" fmla="*/ 2397513 w 5887844"/>
              <a:gd name="connsiteY8" fmla="*/ 1471961 h 2509024"/>
              <a:gd name="connsiteX9" fmla="*/ 2832410 w 5887844"/>
              <a:gd name="connsiteY9" fmla="*/ 1382751 h 2509024"/>
              <a:gd name="connsiteX10" fmla="*/ 2966225 w 5887844"/>
              <a:gd name="connsiteY10" fmla="*/ 1014761 h 2509024"/>
              <a:gd name="connsiteX11" fmla="*/ 3356517 w 5887844"/>
              <a:gd name="connsiteY11" fmla="*/ 524107 h 2509024"/>
              <a:gd name="connsiteX12" fmla="*/ 4092498 w 5887844"/>
              <a:gd name="connsiteY12" fmla="*/ 892097 h 2509024"/>
              <a:gd name="connsiteX13" fmla="*/ 4337825 w 5887844"/>
              <a:gd name="connsiteY13" fmla="*/ 289931 h 2509024"/>
              <a:gd name="connsiteX14" fmla="*/ 4995747 w 5887844"/>
              <a:gd name="connsiteY14" fmla="*/ 367990 h 2509024"/>
              <a:gd name="connsiteX15" fmla="*/ 5887844 w 5887844"/>
              <a:gd name="connsiteY15" fmla="*/ 0 h 2509024"/>
              <a:gd name="connsiteX0" fmla="*/ 1438508 w 5174166"/>
              <a:gd name="connsiteY0" fmla="*/ 4795024 h 4795024"/>
              <a:gd name="connsiteX1" fmla="*/ 0 w 5174166"/>
              <a:gd name="connsiteY1" fmla="*/ 2464419 h 4795024"/>
              <a:gd name="connsiteX2" fmla="*/ 11152 w 5174166"/>
              <a:gd name="connsiteY2" fmla="*/ 2007219 h 4795024"/>
              <a:gd name="connsiteX3" fmla="*/ 446049 w 5174166"/>
              <a:gd name="connsiteY3" fmla="*/ 2074126 h 4795024"/>
              <a:gd name="connsiteX4" fmla="*/ 769435 w 5174166"/>
              <a:gd name="connsiteY4" fmla="*/ 1884556 h 4795024"/>
              <a:gd name="connsiteX5" fmla="*/ 1148576 w 5174166"/>
              <a:gd name="connsiteY5" fmla="*/ 2141034 h 4795024"/>
              <a:gd name="connsiteX6" fmla="*/ 1360449 w 5174166"/>
              <a:gd name="connsiteY6" fmla="*/ 1906858 h 4795024"/>
              <a:gd name="connsiteX7" fmla="*/ 1416205 w 5174166"/>
              <a:gd name="connsiteY7" fmla="*/ 1315843 h 4795024"/>
              <a:gd name="connsiteX8" fmla="*/ 1683835 w 5174166"/>
              <a:gd name="connsiteY8" fmla="*/ 1471961 h 4795024"/>
              <a:gd name="connsiteX9" fmla="*/ 2118732 w 5174166"/>
              <a:gd name="connsiteY9" fmla="*/ 1382751 h 4795024"/>
              <a:gd name="connsiteX10" fmla="*/ 2252547 w 5174166"/>
              <a:gd name="connsiteY10" fmla="*/ 1014761 h 4795024"/>
              <a:gd name="connsiteX11" fmla="*/ 2642839 w 5174166"/>
              <a:gd name="connsiteY11" fmla="*/ 524107 h 4795024"/>
              <a:gd name="connsiteX12" fmla="*/ 3378820 w 5174166"/>
              <a:gd name="connsiteY12" fmla="*/ 892097 h 4795024"/>
              <a:gd name="connsiteX13" fmla="*/ 3624147 w 5174166"/>
              <a:gd name="connsiteY13" fmla="*/ 289931 h 4795024"/>
              <a:gd name="connsiteX14" fmla="*/ 4282069 w 5174166"/>
              <a:gd name="connsiteY14" fmla="*/ 367990 h 4795024"/>
              <a:gd name="connsiteX15" fmla="*/ 5174166 w 5174166"/>
              <a:gd name="connsiteY15" fmla="*/ 0 h 4795024"/>
              <a:gd name="connsiteX0" fmla="*/ 1427356 w 5163014"/>
              <a:gd name="connsiteY0" fmla="*/ 4795024 h 4795024"/>
              <a:gd name="connsiteX1" fmla="*/ 1393902 w 5163014"/>
              <a:gd name="connsiteY1" fmla="*/ 4382429 h 4795024"/>
              <a:gd name="connsiteX2" fmla="*/ 0 w 5163014"/>
              <a:gd name="connsiteY2" fmla="*/ 2007219 h 4795024"/>
              <a:gd name="connsiteX3" fmla="*/ 434897 w 5163014"/>
              <a:gd name="connsiteY3" fmla="*/ 2074126 h 4795024"/>
              <a:gd name="connsiteX4" fmla="*/ 758283 w 5163014"/>
              <a:gd name="connsiteY4" fmla="*/ 1884556 h 4795024"/>
              <a:gd name="connsiteX5" fmla="*/ 1137424 w 5163014"/>
              <a:gd name="connsiteY5" fmla="*/ 2141034 h 4795024"/>
              <a:gd name="connsiteX6" fmla="*/ 1349297 w 5163014"/>
              <a:gd name="connsiteY6" fmla="*/ 1906858 h 4795024"/>
              <a:gd name="connsiteX7" fmla="*/ 1405053 w 5163014"/>
              <a:gd name="connsiteY7" fmla="*/ 1315843 h 4795024"/>
              <a:gd name="connsiteX8" fmla="*/ 1672683 w 5163014"/>
              <a:gd name="connsiteY8" fmla="*/ 1471961 h 4795024"/>
              <a:gd name="connsiteX9" fmla="*/ 2107580 w 5163014"/>
              <a:gd name="connsiteY9" fmla="*/ 1382751 h 4795024"/>
              <a:gd name="connsiteX10" fmla="*/ 2241395 w 5163014"/>
              <a:gd name="connsiteY10" fmla="*/ 1014761 h 4795024"/>
              <a:gd name="connsiteX11" fmla="*/ 2631687 w 5163014"/>
              <a:gd name="connsiteY11" fmla="*/ 524107 h 4795024"/>
              <a:gd name="connsiteX12" fmla="*/ 3367668 w 5163014"/>
              <a:gd name="connsiteY12" fmla="*/ 892097 h 4795024"/>
              <a:gd name="connsiteX13" fmla="*/ 3612995 w 5163014"/>
              <a:gd name="connsiteY13" fmla="*/ 289931 h 4795024"/>
              <a:gd name="connsiteX14" fmla="*/ 4270917 w 5163014"/>
              <a:gd name="connsiteY14" fmla="*/ 367990 h 4795024"/>
              <a:gd name="connsiteX15" fmla="*/ 5163014 w 5163014"/>
              <a:gd name="connsiteY15" fmla="*/ 0 h 4795024"/>
              <a:gd name="connsiteX0" fmla="*/ 992459 w 4728117"/>
              <a:gd name="connsiteY0" fmla="*/ 4795024 h 4795024"/>
              <a:gd name="connsiteX1" fmla="*/ 959005 w 4728117"/>
              <a:gd name="connsiteY1" fmla="*/ 4382429 h 4795024"/>
              <a:gd name="connsiteX2" fmla="*/ 1572322 w 4728117"/>
              <a:gd name="connsiteY2" fmla="*/ 4259766 h 4795024"/>
              <a:gd name="connsiteX3" fmla="*/ 0 w 4728117"/>
              <a:gd name="connsiteY3" fmla="*/ 2074126 h 4795024"/>
              <a:gd name="connsiteX4" fmla="*/ 323386 w 4728117"/>
              <a:gd name="connsiteY4" fmla="*/ 1884556 h 4795024"/>
              <a:gd name="connsiteX5" fmla="*/ 702527 w 4728117"/>
              <a:gd name="connsiteY5" fmla="*/ 2141034 h 4795024"/>
              <a:gd name="connsiteX6" fmla="*/ 914400 w 4728117"/>
              <a:gd name="connsiteY6" fmla="*/ 1906858 h 4795024"/>
              <a:gd name="connsiteX7" fmla="*/ 970156 w 4728117"/>
              <a:gd name="connsiteY7" fmla="*/ 1315843 h 4795024"/>
              <a:gd name="connsiteX8" fmla="*/ 1237786 w 4728117"/>
              <a:gd name="connsiteY8" fmla="*/ 1471961 h 4795024"/>
              <a:gd name="connsiteX9" fmla="*/ 1672683 w 4728117"/>
              <a:gd name="connsiteY9" fmla="*/ 1382751 h 4795024"/>
              <a:gd name="connsiteX10" fmla="*/ 1806498 w 4728117"/>
              <a:gd name="connsiteY10" fmla="*/ 1014761 h 4795024"/>
              <a:gd name="connsiteX11" fmla="*/ 2196790 w 4728117"/>
              <a:gd name="connsiteY11" fmla="*/ 524107 h 4795024"/>
              <a:gd name="connsiteX12" fmla="*/ 2932771 w 4728117"/>
              <a:gd name="connsiteY12" fmla="*/ 892097 h 4795024"/>
              <a:gd name="connsiteX13" fmla="*/ 3178098 w 4728117"/>
              <a:gd name="connsiteY13" fmla="*/ 289931 h 4795024"/>
              <a:gd name="connsiteX14" fmla="*/ 3836020 w 4728117"/>
              <a:gd name="connsiteY14" fmla="*/ 367990 h 4795024"/>
              <a:gd name="connsiteX15" fmla="*/ 4728117 w 4728117"/>
              <a:gd name="connsiteY15" fmla="*/ 0 h 4795024"/>
              <a:gd name="connsiteX0" fmla="*/ 992459 w 4728117"/>
              <a:gd name="connsiteY0" fmla="*/ 4795024 h 4795024"/>
              <a:gd name="connsiteX1" fmla="*/ 959005 w 4728117"/>
              <a:gd name="connsiteY1" fmla="*/ 4493942 h 4795024"/>
              <a:gd name="connsiteX2" fmla="*/ 1572322 w 4728117"/>
              <a:gd name="connsiteY2" fmla="*/ 4259766 h 4795024"/>
              <a:gd name="connsiteX3" fmla="*/ 0 w 4728117"/>
              <a:gd name="connsiteY3" fmla="*/ 2074126 h 4795024"/>
              <a:gd name="connsiteX4" fmla="*/ 323386 w 4728117"/>
              <a:gd name="connsiteY4" fmla="*/ 1884556 h 4795024"/>
              <a:gd name="connsiteX5" fmla="*/ 702527 w 4728117"/>
              <a:gd name="connsiteY5" fmla="*/ 2141034 h 4795024"/>
              <a:gd name="connsiteX6" fmla="*/ 914400 w 4728117"/>
              <a:gd name="connsiteY6" fmla="*/ 1906858 h 4795024"/>
              <a:gd name="connsiteX7" fmla="*/ 970156 w 4728117"/>
              <a:gd name="connsiteY7" fmla="*/ 1315843 h 4795024"/>
              <a:gd name="connsiteX8" fmla="*/ 1237786 w 4728117"/>
              <a:gd name="connsiteY8" fmla="*/ 1471961 h 4795024"/>
              <a:gd name="connsiteX9" fmla="*/ 1672683 w 4728117"/>
              <a:gd name="connsiteY9" fmla="*/ 1382751 h 4795024"/>
              <a:gd name="connsiteX10" fmla="*/ 1806498 w 4728117"/>
              <a:gd name="connsiteY10" fmla="*/ 1014761 h 4795024"/>
              <a:gd name="connsiteX11" fmla="*/ 2196790 w 4728117"/>
              <a:gd name="connsiteY11" fmla="*/ 524107 h 4795024"/>
              <a:gd name="connsiteX12" fmla="*/ 2932771 w 4728117"/>
              <a:gd name="connsiteY12" fmla="*/ 892097 h 4795024"/>
              <a:gd name="connsiteX13" fmla="*/ 3178098 w 4728117"/>
              <a:gd name="connsiteY13" fmla="*/ 289931 h 4795024"/>
              <a:gd name="connsiteX14" fmla="*/ 3836020 w 4728117"/>
              <a:gd name="connsiteY14" fmla="*/ 367990 h 4795024"/>
              <a:gd name="connsiteX15" fmla="*/ 4728117 w 4728117"/>
              <a:gd name="connsiteY15" fmla="*/ 0 h 4795024"/>
              <a:gd name="connsiteX0" fmla="*/ 669073 w 4404731"/>
              <a:gd name="connsiteY0" fmla="*/ 4795024 h 4795024"/>
              <a:gd name="connsiteX1" fmla="*/ 635619 w 4404731"/>
              <a:gd name="connsiteY1" fmla="*/ 4493942 h 4795024"/>
              <a:gd name="connsiteX2" fmla="*/ 1248936 w 4404731"/>
              <a:gd name="connsiteY2" fmla="*/ 4259766 h 4795024"/>
              <a:gd name="connsiteX3" fmla="*/ 1115121 w 4404731"/>
              <a:gd name="connsiteY3" fmla="*/ 4003287 h 4795024"/>
              <a:gd name="connsiteX4" fmla="*/ 0 w 4404731"/>
              <a:gd name="connsiteY4" fmla="*/ 1884556 h 4795024"/>
              <a:gd name="connsiteX5" fmla="*/ 379141 w 4404731"/>
              <a:gd name="connsiteY5" fmla="*/ 2141034 h 4795024"/>
              <a:gd name="connsiteX6" fmla="*/ 591014 w 4404731"/>
              <a:gd name="connsiteY6" fmla="*/ 1906858 h 4795024"/>
              <a:gd name="connsiteX7" fmla="*/ 646770 w 4404731"/>
              <a:gd name="connsiteY7" fmla="*/ 1315843 h 4795024"/>
              <a:gd name="connsiteX8" fmla="*/ 914400 w 4404731"/>
              <a:gd name="connsiteY8" fmla="*/ 1471961 h 4795024"/>
              <a:gd name="connsiteX9" fmla="*/ 1349297 w 4404731"/>
              <a:gd name="connsiteY9" fmla="*/ 1382751 h 4795024"/>
              <a:gd name="connsiteX10" fmla="*/ 1483112 w 4404731"/>
              <a:gd name="connsiteY10" fmla="*/ 1014761 h 4795024"/>
              <a:gd name="connsiteX11" fmla="*/ 1873404 w 4404731"/>
              <a:gd name="connsiteY11" fmla="*/ 524107 h 4795024"/>
              <a:gd name="connsiteX12" fmla="*/ 2609385 w 4404731"/>
              <a:gd name="connsiteY12" fmla="*/ 892097 h 4795024"/>
              <a:gd name="connsiteX13" fmla="*/ 2854712 w 4404731"/>
              <a:gd name="connsiteY13" fmla="*/ 289931 h 4795024"/>
              <a:gd name="connsiteX14" fmla="*/ 3512634 w 4404731"/>
              <a:gd name="connsiteY14" fmla="*/ 367990 h 4795024"/>
              <a:gd name="connsiteX15" fmla="*/ 4404731 w 4404731"/>
              <a:gd name="connsiteY15" fmla="*/ 0 h 4795024"/>
              <a:gd name="connsiteX0" fmla="*/ 289932 w 4025590"/>
              <a:gd name="connsiteY0" fmla="*/ 4795024 h 4795024"/>
              <a:gd name="connsiteX1" fmla="*/ 256478 w 4025590"/>
              <a:gd name="connsiteY1" fmla="*/ 4493942 h 4795024"/>
              <a:gd name="connsiteX2" fmla="*/ 869795 w 4025590"/>
              <a:gd name="connsiteY2" fmla="*/ 4259766 h 4795024"/>
              <a:gd name="connsiteX3" fmla="*/ 735980 w 4025590"/>
              <a:gd name="connsiteY3" fmla="*/ 4003287 h 4795024"/>
              <a:gd name="connsiteX4" fmla="*/ 1159727 w 4025590"/>
              <a:gd name="connsiteY4" fmla="*/ 4003288 h 4795024"/>
              <a:gd name="connsiteX5" fmla="*/ 0 w 4025590"/>
              <a:gd name="connsiteY5" fmla="*/ 2141034 h 4795024"/>
              <a:gd name="connsiteX6" fmla="*/ 211873 w 4025590"/>
              <a:gd name="connsiteY6" fmla="*/ 1906858 h 4795024"/>
              <a:gd name="connsiteX7" fmla="*/ 267629 w 4025590"/>
              <a:gd name="connsiteY7" fmla="*/ 1315843 h 4795024"/>
              <a:gd name="connsiteX8" fmla="*/ 535259 w 4025590"/>
              <a:gd name="connsiteY8" fmla="*/ 1471961 h 4795024"/>
              <a:gd name="connsiteX9" fmla="*/ 970156 w 4025590"/>
              <a:gd name="connsiteY9" fmla="*/ 1382751 h 4795024"/>
              <a:gd name="connsiteX10" fmla="*/ 1103971 w 4025590"/>
              <a:gd name="connsiteY10" fmla="*/ 1014761 h 4795024"/>
              <a:gd name="connsiteX11" fmla="*/ 1494263 w 4025590"/>
              <a:gd name="connsiteY11" fmla="*/ 524107 h 4795024"/>
              <a:gd name="connsiteX12" fmla="*/ 2230244 w 4025590"/>
              <a:gd name="connsiteY12" fmla="*/ 892097 h 4795024"/>
              <a:gd name="connsiteX13" fmla="*/ 2475571 w 4025590"/>
              <a:gd name="connsiteY13" fmla="*/ 289931 h 4795024"/>
              <a:gd name="connsiteX14" fmla="*/ 3133493 w 4025590"/>
              <a:gd name="connsiteY14" fmla="*/ 367990 h 4795024"/>
              <a:gd name="connsiteX15" fmla="*/ 4025590 w 4025590"/>
              <a:gd name="connsiteY15" fmla="*/ 0 h 4795024"/>
              <a:gd name="connsiteX0" fmla="*/ 78059 w 3813717"/>
              <a:gd name="connsiteY0" fmla="*/ 4795024 h 4795024"/>
              <a:gd name="connsiteX1" fmla="*/ 44605 w 3813717"/>
              <a:gd name="connsiteY1" fmla="*/ 4493942 h 4795024"/>
              <a:gd name="connsiteX2" fmla="*/ 657922 w 3813717"/>
              <a:gd name="connsiteY2" fmla="*/ 4259766 h 4795024"/>
              <a:gd name="connsiteX3" fmla="*/ 524107 w 3813717"/>
              <a:gd name="connsiteY3" fmla="*/ 4003287 h 4795024"/>
              <a:gd name="connsiteX4" fmla="*/ 947854 w 3813717"/>
              <a:gd name="connsiteY4" fmla="*/ 4003288 h 4795024"/>
              <a:gd name="connsiteX5" fmla="*/ 1628078 w 3813717"/>
              <a:gd name="connsiteY5" fmla="*/ 3624146 h 4795024"/>
              <a:gd name="connsiteX6" fmla="*/ 0 w 3813717"/>
              <a:gd name="connsiteY6" fmla="*/ 1906858 h 4795024"/>
              <a:gd name="connsiteX7" fmla="*/ 55756 w 3813717"/>
              <a:gd name="connsiteY7" fmla="*/ 1315843 h 4795024"/>
              <a:gd name="connsiteX8" fmla="*/ 323386 w 3813717"/>
              <a:gd name="connsiteY8" fmla="*/ 1471961 h 4795024"/>
              <a:gd name="connsiteX9" fmla="*/ 758283 w 3813717"/>
              <a:gd name="connsiteY9" fmla="*/ 1382751 h 4795024"/>
              <a:gd name="connsiteX10" fmla="*/ 892098 w 3813717"/>
              <a:gd name="connsiteY10" fmla="*/ 1014761 h 4795024"/>
              <a:gd name="connsiteX11" fmla="*/ 1282390 w 3813717"/>
              <a:gd name="connsiteY11" fmla="*/ 524107 h 4795024"/>
              <a:gd name="connsiteX12" fmla="*/ 2018371 w 3813717"/>
              <a:gd name="connsiteY12" fmla="*/ 892097 h 4795024"/>
              <a:gd name="connsiteX13" fmla="*/ 2263698 w 3813717"/>
              <a:gd name="connsiteY13" fmla="*/ 289931 h 4795024"/>
              <a:gd name="connsiteX14" fmla="*/ 2921620 w 3813717"/>
              <a:gd name="connsiteY14" fmla="*/ 367990 h 4795024"/>
              <a:gd name="connsiteX15" fmla="*/ 3813717 w 3813717"/>
              <a:gd name="connsiteY15" fmla="*/ 0 h 4795024"/>
              <a:gd name="connsiteX0" fmla="*/ 33454 w 3769112"/>
              <a:gd name="connsiteY0" fmla="*/ 4795024 h 4795024"/>
              <a:gd name="connsiteX1" fmla="*/ 0 w 3769112"/>
              <a:gd name="connsiteY1" fmla="*/ 4493942 h 4795024"/>
              <a:gd name="connsiteX2" fmla="*/ 613317 w 3769112"/>
              <a:gd name="connsiteY2" fmla="*/ 4259766 h 4795024"/>
              <a:gd name="connsiteX3" fmla="*/ 479502 w 3769112"/>
              <a:gd name="connsiteY3" fmla="*/ 4003287 h 4795024"/>
              <a:gd name="connsiteX4" fmla="*/ 903249 w 3769112"/>
              <a:gd name="connsiteY4" fmla="*/ 4003288 h 4795024"/>
              <a:gd name="connsiteX5" fmla="*/ 1583473 w 3769112"/>
              <a:gd name="connsiteY5" fmla="*/ 3624146 h 4795024"/>
              <a:gd name="connsiteX6" fmla="*/ 1516566 w 3769112"/>
              <a:gd name="connsiteY6" fmla="*/ 2843561 h 4795024"/>
              <a:gd name="connsiteX7" fmla="*/ 11151 w 3769112"/>
              <a:gd name="connsiteY7" fmla="*/ 1315843 h 4795024"/>
              <a:gd name="connsiteX8" fmla="*/ 278781 w 3769112"/>
              <a:gd name="connsiteY8" fmla="*/ 1471961 h 4795024"/>
              <a:gd name="connsiteX9" fmla="*/ 713678 w 3769112"/>
              <a:gd name="connsiteY9" fmla="*/ 1382751 h 4795024"/>
              <a:gd name="connsiteX10" fmla="*/ 847493 w 3769112"/>
              <a:gd name="connsiteY10" fmla="*/ 1014761 h 4795024"/>
              <a:gd name="connsiteX11" fmla="*/ 1237785 w 3769112"/>
              <a:gd name="connsiteY11" fmla="*/ 524107 h 4795024"/>
              <a:gd name="connsiteX12" fmla="*/ 1973766 w 3769112"/>
              <a:gd name="connsiteY12" fmla="*/ 892097 h 4795024"/>
              <a:gd name="connsiteX13" fmla="*/ 2219093 w 3769112"/>
              <a:gd name="connsiteY13" fmla="*/ 289931 h 4795024"/>
              <a:gd name="connsiteX14" fmla="*/ 2877015 w 3769112"/>
              <a:gd name="connsiteY14" fmla="*/ 367990 h 4795024"/>
              <a:gd name="connsiteX15" fmla="*/ 3769112 w 3769112"/>
              <a:gd name="connsiteY15" fmla="*/ 0 h 4795024"/>
              <a:gd name="connsiteX0" fmla="*/ 33454 w 3769112"/>
              <a:gd name="connsiteY0" fmla="*/ 4795024 h 4795024"/>
              <a:gd name="connsiteX1" fmla="*/ 0 w 3769112"/>
              <a:gd name="connsiteY1" fmla="*/ 4493942 h 4795024"/>
              <a:gd name="connsiteX2" fmla="*/ 613317 w 3769112"/>
              <a:gd name="connsiteY2" fmla="*/ 4259766 h 4795024"/>
              <a:gd name="connsiteX3" fmla="*/ 479502 w 3769112"/>
              <a:gd name="connsiteY3" fmla="*/ 4003287 h 4795024"/>
              <a:gd name="connsiteX4" fmla="*/ 903249 w 3769112"/>
              <a:gd name="connsiteY4" fmla="*/ 4003288 h 4795024"/>
              <a:gd name="connsiteX5" fmla="*/ 1583473 w 3769112"/>
              <a:gd name="connsiteY5" fmla="*/ 3624146 h 4795024"/>
              <a:gd name="connsiteX6" fmla="*/ 1516566 w 3769112"/>
              <a:gd name="connsiteY6" fmla="*/ 2843561 h 4795024"/>
              <a:gd name="connsiteX7" fmla="*/ 2308302 w 3769112"/>
              <a:gd name="connsiteY7" fmla="*/ 3077736 h 4795024"/>
              <a:gd name="connsiteX8" fmla="*/ 278781 w 3769112"/>
              <a:gd name="connsiteY8" fmla="*/ 1471961 h 4795024"/>
              <a:gd name="connsiteX9" fmla="*/ 713678 w 3769112"/>
              <a:gd name="connsiteY9" fmla="*/ 1382751 h 4795024"/>
              <a:gd name="connsiteX10" fmla="*/ 847493 w 3769112"/>
              <a:gd name="connsiteY10" fmla="*/ 1014761 h 4795024"/>
              <a:gd name="connsiteX11" fmla="*/ 1237785 w 3769112"/>
              <a:gd name="connsiteY11" fmla="*/ 524107 h 4795024"/>
              <a:gd name="connsiteX12" fmla="*/ 1973766 w 3769112"/>
              <a:gd name="connsiteY12" fmla="*/ 892097 h 4795024"/>
              <a:gd name="connsiteX13" fmla="*/ 2219093 w 3769112"/>
              <a:gd name="connsiteY13" fmla="*/ 289931 h 4795024"/>
              <a:gd name="connsiteX14" fmla="*/ 2877015 w 3769112"/>
              <a:gd name="connsiteY14" fmla="*/ 367990 h 4795024"/>
              <a:gd name="connsiteX15" fmla="*/ 3769112 w 3769112"/>
              <a:gd name="connsiteY15" fmla="*/ 0 h 4795024"/>
              <a:gd name="connsiteX0" fmla="*/ 33454 w 3769112"/>
              <a:gd name="connsiteY0" fmla="*/ 4795024 h 4795024"/>
              <a:gd name="connsiteX1" fmla="*/ 0 w 3769112"/>
              <a:gd name="connsiteY1" fmla="*/ 4493942 h 4795024"/>
              <a:gd name="connsiteX2" fmla="*/ 613317 w 3769112"/>
              <a:gd name="connsiteY2" fmla="*/ 4259766 h 4795024"/>
              <a:gd name="connsiteX3" fmla="*/ 479502 w 3769112"/>
              <a:gd name="connsiteY3" fmla="*/ 4003287 h 4795024"/>
              <a:gd name="connsiteX4" fmla="*/ 903249 w 3769112"/>
              <a:gd name="connsiteY4" fmla="*/ 4003288 h 4795024"/>
              <a:gd name="connsiteX5" fmla="*/ 1583473 w 3769112"/>
              <a:gd name="connsiteY5" fmla="*/ 3624146 h 4795024"/>
              <a:gd name="connsiteX6" fmla="*/ 1516566 w 3769112"/>
              <a:gd name="connsiteY6" fmla="*/ 2843561 h 4795024"/>
              <a:gd name="connsiteX7" fmla="*/ 2308302 w 3769112"/>
              <a:gd name="connsiteY7" fmla="*/ 3077736 h 4795024"/>
              <a:gd name="connsiteX8" fmla="*/ 2587083 w 3769112"/>
              <a:gd name="connsiteY8" fmla="*/ 2921620 h 4795024"/>
              <a:gd name="connsiteX9" fmla="*/ 713678 w 3769112"/>
              <a:gd name="connsiteY9" fmla="*/ 1382751 h 4795024"/>
              <a:gd name="connsiteX10" fmla="*/ 847493 w 3769112"/>
              <a:gd name="connsiteY10" fmla="*/ 1014761 h 4795024"/>
              <a:gd name="connsiteX11" fmla="*/ 1237785 w 3769112"/>
              <a:gd name="connsiteY11" fmla="*/ 524107 h 4795024"/>
              <a:gd name="connsiteX12" fmla="*/ 1973766 w 3769112"/>
              <a:gd name="connsiteY12" fmla="*/ 892097 h 4795024"/>
              <a:gd name="connsiteX13" fmla="*/ 2219093 w 3769112"/>
              <a:gd name="connsiteY13" fmla="*/ 289931 h 4795024"/>
              <a:gd name="connsiteX14" fmla="*/ 2877015 w 3769112"/>
              <a:gd name="connsiteY14" fmla="*/ 367990 h 4795024"/>
              <a:gd name="connsiteX15" fmla="*/ 3769112 w 3769112"/>
              <a:gd name="connsiteY15" fmla="*/ 0 h 4795024"/>
              <a:gd name="connsiteX0" fmla="*/ 33454 w 3769112"/>
              <a:gd name="connsiteY0" fmla="*/ 4795024 h 4795024"/>
              <a:gd name="connsiteX1" fmla="*/ 0 w 3769112"/>
              <a:gd name="connsiteY1" fmla="*/ 4493942 h 4795024"/>
              <a:gd name="connsiteX2" fmla="*/ 613317 w 3769112"/>
              <a:gd name="connsiteY2" fmla="*/ 4259766 h 4795024"/>
              <a:gd name="connsiteX3" fmla="*/ 479502 w 3769112"/>
              <a:gd name="connsiteY3" fmla="*/ 4003287 h 4795024"/>
              <a:gd name="connsiteX4" fmla="*/ 903249 w 3769112"/>
              <a:gd name="connsiteY4" fmla="*/ 4003288 h 4795024"/>
              <a:gd name="connsiteX5" fmla="*/ 1583473 w 3769112"/>
              <a:gd name="connsiteY5" fmla="*/ 3624146 h 4795024"/>
              <a:gd name="connsiteX6" fmla="*/ 1516566 w 3769112"/>
              <a:gd name="connsiteY6" fmla="*/ 2843561 h 4795024"/>
              <a:gd name="connsiteX7" fmla="*/ 2308302 w 3769112"/>
              <a:gd name="connsiteY7" fmla="*/ 3077736 h 4795024"/>
              <a:gd name="connsiteX8" fmla="*/ 2587083 w 3769112"/>
              <a:gd name="connsiteY8" fmla="*/ 2921620 h 4795024"/>
              <a:gd name="connsiteX9" fmla="*/ 2497873 w 3769112"/>
              <a:gd name="connsiteY9" fmla="*/ 2698595 h 4795024"/>
              <a:gd name="connsiteX10" fmla="*/ 847493 w 3769112"/>
              <a:gd name="connsiteY10" fmla="*/ 1014761 h 4795024"/>
              <a:gd name="connsiteX11" fmla="*/ 1237785 w 3769112"/>
              <a:gd name="connsiteY11" fmla="*/ 524107 h 4795024"/>
              <a:gd name="connsiteX12" fmla="*/ 1973766 w 3769112"/>
              <a:gd name="connsiteY12" fmla="*/ 892097 h 4795024"/>
              <a:gd name="connsiteX13" fmla="*/ 2219093 w 3769112"/>
              <a:gd name="connsiteY13" fmla="*/ 289931 h 4795024"/>
              <a:gd name="connsiteX14" fmla="*/ 2877015 w 3769112"/>
              <a:gd name="connsiteY14" fmla="*/ 367990 h 4795024"/>
              <a:gd name="connsiteX15" fmla="*/ 3769112 w 3769112"/>
              <a:gd name="connsiteY15" fmla="*/ 0 h 4795024"/>
              <a:gd name="connsiteX0" fmla="*/ 33454 w 3769112"/>
              <a:gd name="connsiteY0" fmla="*/ 4795024 h 4795024"/>
              <a:gd name="connsiteX1" fmla="*/ 0 w 3769112"/>
              <a:gd name="connsiteY1" fmla="*/ 4493942 h 4795024"/>
              <a:gd name="connsiteX2" fmla="*/ 613317 w 3769112"/>
              <a:gd name="connsiteY2" fmla="*/ 4259766 h 4795024"/>
              <a:gd name="connsiteX3" fmla="*/ 479502 w 3769112"/>
              <a:gd name="connsiteY3" fmla="*/ 4003287 h 4795024"/>
              <a:gd name="connsiteX4" fmla="*/ 903249 w 3769112"/>
              <a:gd name="connsiteY4" fmla="*/ 4003288 h 4795024"/>
              <a:gd name="connsiteX5" fmla="*/ 1583473 w 3769112"/>
              <a:gd name="connsiteY5" fmla="*/ 3624146 h 4795024"/>
              <a:gd name="connsiteX6" fmla="*/ 1516566 w 3769112"/>
              <a:gd name="connsiteY6" fmla="*/ 2843561 h 4795024"/>
              <a:gd name="connsiteX7" fmla="*/ 2308302 w 3769112"/>
              <a:gd name="connsiteY7" fmla="*/ 3077736 h 4795024"/>
              <a:gd name="connsiteX8" fmla="*/ 2587083 w 3769112"/>
              <a:gd name="connsiteY8" fmla="*/ 2921620 h 4795024"/>
              <a:gd name="connsiteX9" fmla="*/ 2497873 w 3769112"/>
              <a:gd name="connsiteY9" fmla="*/ 2698595 h 4795024"/>
              <a:gd name="connsiteX10" fmla="*/ 3010829 w 3769112"/>
              <a:gd name="connsiteY10" fmla="*/ 2732049 h 4795024"/>
              <a:gd name="connsiteX11" fmla="*/ 1237785 w 3769112"/>
              <a:gd name="connsiteY11" fmla="*/ 524107 h 4795024"/>
              <a:gd name="connsiteX12" fmla="*/ 1973766 w 3769112"/>
              <a:gd name="connsiteY12" fmla="*/ 892097 h 4795024"/>
              <a:gd name="connsiteX13" fmla="*/ 2219093 w 3769112"/>
              <a:gd name="connsiteY13" fmla="*/ 289931 h 4795024"/>
              <a:gd name="connsiteX14" fmla="*/ 2877015 w 3769112"/>
              <a:gd name="connsiteY14" fmla="*/ 367990 h 4795024"/>
              <a:gd name="connsiteX15" fmla="*/ 3769112 w 3769112"/>
              <a:gd name="connsiteY15" fmla="*/ 0 h 4795024"/>
              <a:gd name="connsiteX0" fmla="*/ 33454 w 4627756"/>
              <a:gd name="connsiteY0" fmla="*/ 4795024 h 4795024"/>
              <a:gd name="connsiteX1" fmla="*/ 0 w 4627756"/>
              <a:gd name="connsiteY1" fmla="*/ 4493942 h 4795024"/>
              <a:gd name="connsiteX2" fmla="*/ 613317 w 4627756"/>
              <a:gd name="connsiteY2" fmla="*/ 4259766 h 4795024"/>
              <a:gd name="connsiteX3" fmla="*/ 479502 w 4627756"/>
              <a:gd name="connsiteY3" fmla="*/ 4003287 h 4795024"/>
              <a:gd name="connsiteX4" fmla="*/ 903249 w 4627756"/>
              <a:gd name="connsiteY4" fmla="*/ 4003288 h 4795024"/>
              <a:gd name="connsiteX5" fmla="*/ 1583473 w 4627756"/>
              <a:gd name="connsiteY5" fmla="*/ 3624146 h 4795024"/>
              <a:gd name="connsiteX6" fmla="*/ 1516566 w 4627756"/>
              <a:gd name="connsiteY6" fmla="*/ 2843561 h 4795024"/>
              <a:gd name="connsiteX7" fmla="*/ 2308302 w 4627756"/>
              <a:gd name="connsiteY7" fmla="*/ 3077736 h 4795024"/>
              <a:gd name="connsiteX8" fmla="*/ 2587083 w 4627756"/>
              <a:gd name="connsiteY8" fmla="*/ 2921620 h 4795024"/>
              <a:gd name="connsiteX9" fmla="*/ 2497873 w 4627756"/>
              <a:gd name="connsiteY9" fmla="*/ 2698595 h 4795024"/>
              <a:gd name="connsiteX10" fmla="*/ 3010829 w 4627756"/>
              <a:gd name="connsiteY10" fmla="*/ 2732049 h 4795024"/>
              <a:gd name="connsiteX11" fmla="*/ 4627756 w 4627756"/>
              <a:gd name="connsiteY11" fmla="*/ 2096429 h 4795024"/>
              <a:gd name="connsiteX12" fmla="*/ 1973766 w 4627756"/>
              <a:gd name="connsiteY12" fmla="*/ 892097 h 4795024"/>
              <a:gd name="connsiteX13" fmla="*/ 2219093 w 4627756"/>
              <a:gd name="connsiteY13" fmla="*/ 289931 h 4795024"/>
              <a:gd name="connsiteX14" fmla="*/ 2877015 w 4627756"/>
              <a:gd name="connsiteY14" fmla="*/ 367990 h 4795024"/>
              <a:gd name="connsiteX15" fmla="*/ 3769112 w 4627756"/>
              <a:gd name="connsiteY15" fmla="*/ 0 h 4795024"/>
              <a:gd name="connsiteX0" fmla="*/ 33454 w 4627756"/>
              <a:gd name="connsiteY0" fmla="*/ 4795024 h 4795024"/>
              <a:gd name="connsiteX1" fmla="*/ 0 w 4627756"/>
              <a:gd name="connsiteY1" fmla="*/ 4493942 h 4795024"/>
              <a:gd name="connsiteX2" fmla="*/ 613317 w 4627756"/>
              <a:gd name="connsiteY2" fmla="*/ 4259766 h 4795024"/>
              <a:gd name="connsiteX3" fmla="*/ 479502 w 4627756"/>
              <a:gd name="connsiteY3" fmla="*/ 4003287 h 4795024"/>
              <a:gd name="connsiteX4" fmla="*/ 903249 w 4627756"/>
              <a:gd name="connsiteY4" fmla="*/ 4003288 h 4795024"/>
              <a:gd name="connsiteX5" fmla="*/ 1583473 w 4627756"/>
              <a:gd name="connsiteY5" fmla="*/ 3624146 h 4795024"/>
              <a:gd name="connsiteX6" fmla="*/ 1516566 w 4627756"/>
              <a:gd name="connsiteY6" fmla="*/ 2843561 h 4795024"/>
              <a:gd name="connsiteX7" fmla="*/ 2308302 w 4627756"/>
              <a:gd name="connsiteY7" fmla="*/ 3077736 h 4795024"/>
              <a:gd name="connsiteX8" fmla="*/ 2587083 w 4627756"/>
              <a:gd name="connsiteY8" fmla="*/ 2921620 h 4795024"/>
              <a:gd name="connsiteX9" fmla="*/ 2497873 w 4627756"/>
              <a:gd name="connsiteY9" fmla="*/ 2698595 h 4795024"/>
              <a:gd name="connsiteX10" fmla="*/ 3010829 w 4627756"/>
              <a:gd name="connsiteY10" fmla="*/ 2732049 h 4795024"/>
              <a:gd name="connsiteX11" fmla="*/ 4627756 w 4627756"/>
              <a:gd name="connsiteY11" fmla="*/ 2096429 h 4795024"/>
              <a:gd name="connsiteX12" fmla="*/ 4549698 w 4627756"/>
              <a:gd name="connsiteY12" fmla="*/ 1750741 h 4795024"/>
              <a:gd name="connsiteX13" fmla="*/ 2219093 w 4627756"/>
              <a:gd name="connsiteY13" fmla="*/ 289931 h 4795024"/>
              <a:gd name="connsiteX14" fmla="*/ 2877015 w 4627756"/>
              <a:gd name="connsiteY14" fmla="*/ 367990 h 4795024"/>
              <a:gd name="connsiteX15" fmla="*/ 3769112 w 4627756"/>
              <a:gd name="connsiteY15" fmla="*/ 0 h 4795024"/>
              <a:gd name="connsiteX0" fmla="*/ 33454 w 5185317"/>
              <a:gd name="connsiteY0" fmla="*/ 4795024 h 4795024"/>
              <a:gd name="connsiteX1" fmla="*/ 0 w 5185317"/>
              <a:gd name="connsiteY1" fmla="*/ 4493942 h 4795024"/>
              <a:gd name="connsiteX2" fmla="*/ 613317 w 5185317"/>
              <a:gd name="connsiteY2" fmla="*/ 4259766 h 4795024"/>
              <a:gd name="connsiteX3" fmla="*/ 479502 w 5185317"/>
              <a:gd name="connsiteY3" fmla="*/ 4003287 h 4795024"/>
              <a:gd name="connsiteX4" fmla="*/ 903249 w 5185317"/>
              <a:gd name="connsiteY4" fmla="*/ 4003288 h 4795024"/>
              <a:gd name="connsiteX5" fmla="*/ 1583473 w 5185317"/>
              <a:gd name="connsiteY5" fmla="*/ 3624146 h 4795024"/>
              <a:gd name="connsiteX6" fmla="*/ 1516566 w 5185317"/>
              <a:gd name="connsiteY6" fmla="*/ 2843561 h 4795024"/>
              <a:gd name="connsiteX7" fmla="*/ 2308302 w 5185317"/>
              <a:gd name="connsiteY7" fmla="*/ 3077736 h 4795024"/>
              <a:gd name="connsiteX8" fmla="*/ 2587083 w 5185317"/>
              <a:gd name="connsiteY8" fmla="*/ 2921620 h 4795024"/>
              <a:gd name="connsiteX9" fmla="*/ 2497873 w 5185317"/>
              <a:gd name="connsiteY9" fmla="*/ 2698595 h 4795024"/>
              <a:gd name="connsiteX10" fmla="*/ 3010829 w 5185317"/>
              <a:gd name="connsiteY10" fmla="*/ 2732049 h 4795024"/>
              <a:gd name="connsiteX11" fmla="*/ 4627756 w 5185317"/>
              <a:gd name="connsiteY11" fmla="*/ 2096429 h 4795024"/>
              <a:gd name="connsiteX12" fmla="*/ 4549698 w 5185317"/>
              <a:gd name="connsiteY12" fmla="*/ 1750741 h 4795024"/>
              <a:gd name="connsiteX13" fmla="*/ 5185317 w 5185317"/>
              <a:gd name="connsiteY13" fmla="*/ 1929160 h 4795024"/>
              <a:gd name="connsiteX14" fmla="*/ 2877015 w 5185317"/>
              <a:gd name="connsiteY14" fmla="*/ 367990 h 4795024"/>
              <a:gd name="connsiteX15" fmla="*/ 3769112 w 5185317"/>
              <a:gd name="connsiteY15" fmla="*/ 0 h 4795024"/>
              <a:gd name="connsiteX0" fmla="*/ 33454 w 6177776"/>
              <a:gd name="connsiteY0" fmla="*/ 4795024 h 4795024"/>
              <a:gd name="connsiteX1" fmla="*/ 0 w 6177776"/>
              <a:gd name="connsiteY1" fmla="*/ 4493942 h 4795024"/>
              <a:gd name="connsiteX2" fmla="*/ 613317 w 6177776"/>
              <a:gd name="connsiteY2" fmla="*/ 4259766 h 4795024"/>
              <a:gd name="connsiteX3" fmla="*/ 479502 w 6177776"/>
              <a:gd name="connsiteY3" fmla="*/ 4003287 h 4795024"/>
              <a:gd name="connsiteX4" fmla="*/ 903249 w 6177776"/>
              <a:gd name="connsiteY4" fmla="*/ 4003288 h 4795024"/>
              <a:gd name="connsiteX5" fmla="*/ 1583473 w 6177776"/>
              <a:gd name="connsiteY5" fmla="*/ 3624146 h 4795024"/>
              <a:gd name="connsiteX6" fmla="*/ 1516566 w 6177776"/>
              <a:gd name="connsiteY6" fmla="*/ 2843561 h 4795024"/>
              <a:gd name="connsiteX7" fmla="*/ 2308302 w 6177776"/>
              <a:gd name="connsiteY7" fmla="*/ 3077736 h 4795024"/>
              <a:gd name="connsiteX8" fmla="*/ 2587083 w 6177776"/>
              <a:gd name="connsiteY8" fmla="*/ 2921620 h 4795024"/>
              <a:gd name="connsiteX9" fmla="*/ 2497873 w 6177776"/>
              <a:gd name="connsiteY9" fmla="*/ 2698595 h 4795024"/>
              <a:gd name="connsiteX10" fmla="*/ 3010829 w 6177776"/>
              <a:gd name="connsiteY10" fmla="*/ 2732049 h 4795024"/>
              <a:gd name="connsiteX11" fmla="*/ 4627756 w 6177776"/>
              <a:gd name="connsiteY11" fmla="*/ 2096429 h 4795024"/>
              <a:gd name="connsiteX12" fmla="*/ 4549698 w 6177776"/>
              <a:gd name="connsiteY12" fmla="*/ 1750741 h 4795024"/>
              <a:gd name="connsiteX13" fmla="*/ 5185317 w 6177776"/>
              <a:gd name="connsiteY13" fmla="*/ 1929160 h 4795024"/>
              <a:gd name="connsiteX14" fmla="*/ 6177776 w 6177776"/>
              <a:gd name="connsiteY14" fmla="*/ 1650380 h 4795024"/>
              <a:gd name="connsiteX15" fmla="*/ 3769112 w 6177776"/>
              <a:gd name="connsiteY15" fmla="*/ 0 h 4795024"/>
              <a:gd name="connsiteX0" fmla="*/ 33454 w 8118087"/>
              <a:gd name="connsiteY0" fmla="*/ 3646448 h 3646448"/>
              <a:gd name="connsiteX1" fmla="*/ 0 w 8118087"/>
              <a:gd name="connsiteY1" fmla="*/ 3345366 h 3646448"/>
              <a:gd name="connsiteX2" fmla="*/ 613317 w 8118087"/>
              <a:gd name="connsiteY2" fmla="*/ 3111190 h 3646448"/>
              <a:gd name="connsiteX3" fmla="*/ 479502 w 8118087"/>
              <a:gd name="connsiteY3" fmla="*/ 2854711 h 3646448"/>
              <a:gd name="connsiteX4" fmla="*/ 903249 w 8118087"/>
              <a:gd name="connsiteY4" fmla="*/ 2854712 h 3646448"/>
              <a:gd name="connsiteX5" fmla="*/ 1583473 w 8118087"/>
              <a:gd name="connsiteY5" fmla="*/ 2475570 h 3646448"/>
              <a:gd name="connsiteX6" fmla="*/ 1516566 w 8118087"/>
              <a:gd name="connsiteY6" fmla="*/ 1694985 h 3646448"/>
              <a:gd name="connsiteX7" fmla="*/ 2308302 w 8118087"/>
              <a:gd name="connsiteY7" fmla="*/ 1929160 h 3646448"/>
              <a:gd name="connsiteX8" fmla="*/ 2587083 w 8118087"/>
              <a:gd name="connsiteY8" fmla="*/ 1773044 h 3646448"/>
              <a:gd name="connsiteX9" fmla="*/ 2497873 w 8118087"/>
              <a:gd name="connsiteY9" fmla="*/ 1550019 h 3646448"/>
              <a:gd name="connsiteX10" fmla="*/ 3010829 w 8118087"/>
              <a:gd name="connsiteY10" fmla="*/ 1583473 h 3646448"/>
              <a:gd name="connsiteX11" fmla="*/ 4627756 w 8118087"/>
              <a:gd name="connsiteY11" fmla="*/ 947853 h 3646448"/>
              <a:gd name="connsiteX12" fmla="*/ 4549698 w 8118087"/>
              <a:gd name="connsiteY12" fmla="*/ 602165 h 3646448"/>
              <a:gd name="connsiteX13" fmla="*/ 5185317 w 8118087"/>
              <a:gd name="connsiteY13" fmla="*/ 780584 h 3646448"/>
              <a:gd name="connsiteX14" fmla="*/ 6177776 w 8118087"/>
              <a:gd name="connsiteY14" fmla="*/ 501804 h 3646448"/>
              <a:gd name="connsiteX15" fmla="*/ 8118087 w 8118087"/>
              <a:gd name="connsiteY15" fmla="*/ 0 h 3646448"/>
              <a:gd name="connsiteX0" fmla="*/ 33454 w 7317987"/>
              <a:gd name="connsiteY0" fmla="*/ 3468648 h 3468648"/>
              <a:gd name="connsiteX1" fmla="*/ 0 w 7317987"/>
              <a:gd name="connsiteY1" fmla="*/ 3167566 h 3468648"/>
              <a:gd name="connsiteX2" fmla="*/ 613317 w 7317987"/>
              <a:gd name="connsiteY2" fmla="*/ 2933390 h 3468648"/>
              <a:gd name="connsiteX3" fmla="*/ 479502 w 7317987"/>
              <a:gd name="connsiteY3" fmla="*/ 2676911 h 3468648"/>
              <a:gd name="connsiteX4" fmla="*/ 903249 w 7317987"/>
              <a:gd name="connsiteY4" fmla="*/ 2676912 h 3468648"/>
              <a:gd name="connsiteX5" fmla="*/ 1583473 w 7317987"/>
              <a:gd name="connsiteY5" fmla="*/ 2297770 h 3468648"/>
              <a:gd name="connsiteX6" fmla="*/ 1516566 w 7317987"/>
              <a:gd name="connsiteY6" fmla="*/ 1517185 h 3468648"/>
              <a:gd name="connsiteX7" fmla="*/ 2308302 w 7317987"/>
              <a:gd name="connsiteY7" fmla="*/ 1751360 h 3468648"/>
              <a:gd name="connsiteX8" fmla="*/ 2587083 w 7317987"/>
              <a:gd name="connsiteY8" fmla="*/ 1595244 h 3468648"/>
              <a:gd name="connsiteX9" fmla="*/ 2497873 w 7317987"/>
              <a:gd name="connsiteY9" fmla="*/ 1372219 h 3468648"/>
              <a:gd name="connsiteX10" fmla="*/ 3010829 w 7317987"/>
              <a:gd name="connsiteY10" fmla="*/ 1405673 h 3468648"/>
              <a:gd name="connsiteX11" fmla="*/ 4627756 w 7317987"/>
              <a:gd name="connsiteY11" fmla="*/ 770053 h 3468648"/>
              <a:gd name="connsiteX12" fmla="*/ 4549698 w 7317987"/>
              <a:gd name="connsiteY12" fmla="*/ 424365 h 3468648"/>
              <a:gd name="connsiteX13" fmla="*/ 5185317 w 7317987"/>
              <a:gd name="connsiteY13" fmla="*/ 602784 h 3468648"/>
              <a:gd name="connsiteX14" fmla="*/ 6177776 w 7317987"/>
              <a:gd name="connsiteY14" fmla="*/ 324004 h 3468648"/>
              <a:gd name="connsiteX15" fmla="*/ 7317987 w 7317987"/>
              <a:gd name="connsiteY15" fmla="*/ 0 h 3468648"/>
              <a:gd name="connsiteX0" fmla="*/ 33454 w 7400602"/>
              <a:gd name="connsiteY0" fmla="*/ 3488628 h 3488628"/>
              <a:gd name="connsiteX1" fmla="*/ 0 w 7400602"/>
              <a:gd name="connsiteY1" fmla="*/ 3187546 h 3488628"/>
              <a:gd name="connsiteX2" fmla="*/ 613317 w 7400602"/>
              <a:gd name="connsiteY2" fmla="*/ 2953370 h 3488628"/>
              <a:gd name="connsiteX3" fmla="*/ 479502 w 7400602"/>
              <a:gd name="connsiteY3" fmla="*/ 2696891 h 3488628"/>
              <a:gd name="connsiteX4" fmla="*/ 903249 w 7400602"/>
              <a:gd name="connsiteY4" fmla="*/ 2696892 h 3488628"/>
              <a:gd name="connsiteX5" fmla="*/ 1583473 w 7400602"/>
              <a:gd name="connsiteY5" fmla="*/ 2317750 h 3488628"/>
              <a:gd name="connsiteX6" fmla="*/ 1516566 w 7400602"/>
              <a:gd name="connsiteY6" fmla="*/ 1537165 h 3488628"/>
              <a:gd name="connsiteX7" fmla="*/ 2308302 w 7400602"/>
              <a:gd name="connsiteY7" fmla="*/ 1771340 h 3488628"/>
              <a:gd name="connsiteX8" fmla="*/ 2587083 w 7400602"/>
              <a:gd name="connsiteY8" fmla="*/ 1615224 h 3488628"/>
              <a:gd name="connsiteX9" fmla="*/ 2497873 w 7400602"/>
              <a:gd name="connsiteY9" fmla="*/ 1392199 h 3488628"/>
              <a:gd name="connsiteX10" fmla="*/ 3010829 w 7400602"/>
              <a:gd name="connsiteY10" fmla="*/ 1425653 h 3488628"/>
              <a:gd name="connsiteX11" fmla="*/ 4627756 w 7400602"/>
              <a:gd name="connsiteY11" fmla="*/ 790033 h 3488628"/>
              <a:gd name="connsiteX12" fmla="*/ 4549698 w 7400602"/>
              <a:gd name="connsiteY12" fmla="*/ 444345 h 3488628"/>
              <a:gd name="connsiteX13" fmla="*/ 5185317 w 7400602"/>
              <a:gd name="connsiteY13" fmla="*/ 622764 h 3488628"/>
              <a:gd name="connsiteX14" fmla="*/ 6177776 w 7400602"/>
              <a:gd name="connsiteY14" fmla="*/ 343984 h 3488628"/>
              <a:gd name="connsiteX15" fmla="*/ 7317987 w 7400602"/>
              <a:gd name="connsiteY15" fmla="*/ 19980 h 3488628"/>
              <a:gd name="connsiteX16" fmla="*/ 7311480 w 7400602"/>
              <a:gd name="connsiteY16" fmla="*/ 35467 h 3488628"/>
              <a:gd name="connsiteX0" fmla="*/ 33454 w 8060782"/>
              <a:gd name="connsiteY0" fmla="*/ 3488628 h 3488628"/>
              <a:gd name="connsiteX1" fmla="*/ 0 w 8060782"/>
              <a:gd name="connsiteY1" fmla="*/ 3187546 h 3488628"/>
              <a:gd name="connsiteX2" fmla="*/ 613317 w 8060782"/>
              <a:gd name="connsiteY2" fmla="*/ 2953370 h 3488628"/>
              <a:gd name="connsiteX3" fmla="*/ 479502 w 8060782"/>
              <a:gd name="connsiteY3" fmla="*/ 2696891 h 3488628"/>
              <a:gd name="connsiteX4" fmla="*/ 903249 w 8060782"/>
              <a:gd name="connsiteY4" fmla="*/ 2696892 h 3488628"/>
              <a:gd name="connsiteX5" fmla="*/ 1583473 w 8060782"/>
              <a:gd name="connsiteY5" fmla="*/ 2317750 h 3488628"/>
              <a:gd name="connsiteX6" fmla="*/ 1516566 w 8060782"/>
              <a:gd name="connsiteY6" fmla="*/ 1537165 h 3488628"/>
              <a:gd name="connsiteX7" fmla="*/ 2308302 w 8060782"/>
              <a:gd name="connsiteY7" fmla="*/ 1771340 h 3488628"/>
              <a:gd name="connsiteX8" fmla="*/ 2587083 w 8060782"/>
              <a:gd name="connsiteY8" fmla="*/ 1615224 h 3488628"/>
              <a:gd name="connsiteX9" fmla="*/ 2497873 w 8060782"/>
              <a:gd name="connsiteY9" fmla="*/ 1392199 h 3488628"/>
              <a:gd name="connsiteX10" fmla="*/ 3010829 w 8060782"/>
              <a:gd name="connsiteY10" fmla="*/ 1425653 h 3488628"/>
              <a:gd name="connsiteX11" fmla="*/ 4627756 w 8060782"/>
              <a:gd name="connsiteY11" fmla="*/ 790033 h 3488628"/>
              <a:gd name="connsiteX12" fmla="*/ 4549698 w 8060782"/>
              <a:gd name="connsiteY12" fmla="*/ 444345 h 3488628"/>
              <a:gd name="connsiteX13" fmla="*/ 5185317 w 8060782"/>
              <a:gd name="connsiteY13" fmla="*/ 622764 h 3488628"/>
              <a:gd name="connsiteX14" fmla="*/ 6177776 w 8060782"/>
              <a:gd name="connsiteY14" fmla="*/ 343984 h 3488628"/>
              <a:gd name="connsiteX15" fmla="*/ 7317987 w 8060782"/>
              <a:gd name="connsiteY15" fmla="*/ 19980 h 3488628"/>
              <a:gd name="connsiteX16" fmla="*/ 8060780 w 8060782"/>
              <a:gd name="connsiteY16" fmla="*/ 35467 h 3488628"/>
              <a:gd name="connsiteX0" fmla="*/ 33454 w 8060780"/>
              <a:gd name="connsiteY0" fmla="*/ 3496943 h 3496943"/>
              <a:gd name="connsiteX1" fmla="*/ 0 w 8060780"/>
              <a:gd name="connsiteY1" fmla="*/ 3195861 h 3496943"/>
              <a:gd name="connsiteX2" fmla="*/ 613317 w 8060780"/>
              <a:gd name="connsiteY2" fmla="*/ 2961685 h 3496943"/>
              <a:gd name="connsiteX3" fmla="*/ 479502 w 8060780"/>
              <a:gd name="connsiteY3" fmla="*/ 2705206 h 3496943"/>
              <a:gd name="connsiteX4" fmla="*/ 903249 w 8060780"/>
              <a:gd name="connsiteY4" fmla="*/ 2705207 h 3496943"/>
              <a:gd name="connsiteX5" fmla="*/ 1583473 w 8060780"/>
              <a:gd name="connsiteY5" fmla="*/ 2326065 h 3496943"/>
              <a:gd name="connsiteX6" fmla="*/ 1516566 w 8060780"/>
              <a:gd name="connsiteY6" fmla="*/ 1545480 h 3496943"/>
              <a:gd name="connsiteX7" fmla="*/ 2308302 w 8060780"/>
              <a:gd name="connsiteY7" fmla="*/ 1779655 h 3496943"/>
              <a:gd name="connsiteX8" fmla="*/ 2587083 w 8060780"/>
              <a:gd name="connsiteY8" fmla="*/ 1623539 h 3496943"/>
              <a:gd name="connsiteX9" fmla="*/ 2497873 w 8060780"/>
              <a:gd name="connsiteY9" fmla="*/ 1400514 h 3496943"/>
              <a:gd name="connsiteX10" fmla="*/ 3010829 w 8060780"/>
              <a:gd name="connsiteY10" fmla="*/ 1433968 h 3496943"/>
              <a:gd name="connsiteX11" fmla="*/ 4627756 w 8060780"/>
              <a:gd name="connsiteY11" fmla="*/ 798348 h 3496943"/>
              <a:gd name="connsiteX12" fmla="*/ 4549698 w 8060780"/>
              <a:gd name="connsiteY12" fmla="*/ 452660 h 3496943"/>
              <a:gd name="connsiteX13" fmla="*/ 5185317 w 8060780"/>
              <a:gd name="connsiteY13" fmla="*/ 631079 h 3496943"/>
              <a:gd name="connsiteX14" fmla="*/ 6177776 w 8060780"/>
              <a:gd name="connsiteY14" fmla="*/ 352299 h 3496943"/>
              <a:gd name="connsiteX15" fmla="*/ 7317987 w 8060780"/>
              <a:gd name="connsiteY15" fmla="*/ 28295 h 3496943"/>
              <a:gd name="connsiteX16" fmla="*/ 7921079 w 8060780"/>
              <a:gd name="connsiteY16" fmla="*/ 18382 h 3496943"/>
              <a:gd name="connsiteX17" fmla="*/ 8060780 w 8060780"/>
              <a:gd name="connsiteY17" fmla="*/ 43782 h 3496943"/>
              <a:gd name="connsiteX0" fmla="*/ 33454 w 8086180"/>
              <a:gd name="connsiteY0" fmla="*/ 3948489 h 3948489"/>
              <a:gd name="connsiteX1" fmla="*/ 0 w 8086180"/>
              <a:gd name="connsiteY1" fmla="*/ 3647407 h 3948489"/>
              <a:gd name="connsiteX2" fmla="*/ 613317 w 8086180"/>
              <a:gd name="connsiteY2" fmla="*/ 3413231 h 3948489"/>
              <a:gd name="connsiteX3" fmla="*/ 479502 w 8086180"/>
              <a:gd name="connsiteY3" fmla="*/ 3156752 h 3948489"/>
              <a:gd name="connsiteX4" fmla="*/ 903249 w 8086180"/>
              <a:gd name="connsiteY4" fmla="*/ 3156753 h 3948489"/>
              <a:gd name="connsiteX5" fmla="*/ 1583473 w 8086180"/>
              <a:gd name="connsiteY5" fmla="*/ 2777611 h 3948489"/>
              <a:gd name="connsiteX6" fmla="*/ 1516566 w 8086180"/>
              <a:gd name="connsiteY6" fmla="*/ 1997026 h 3948489"/>
              <a:gd name="connsiteX7" fmla="*/ 2308302 w 8086180"/>
              <a:gd name="connsiteY7" fmla="*/ 2231201 h 3948489"/>
              <a:gd name="connsiteX8" fmla="*/ 2587083 w 8086180"/>
              <a:gd name="connsiteY8" fmla="*/ 2075085 h 3948489"/>
              <a:gd name="connsiteX9" fmla="*/ 2497873 w 8086180"/>
              <a:gd name="connsiteY9" fmla="*/ 1852060 h 3948489"/>
              <a:gd name="connsiteX10" fmla="*/ 3010829 w 8086180"/>
              <a:gd name="connsiteY10" fmla="*/ 1885514 h 3948489"/>
              <a:gd name="connsiteX11" fmla="*/ 4627756 w 8086180"/>
              <a:gd name="connsiteY11" fmla="*/ 1249894 h 3948489"/>
              <a:gd name="connsiteX12" fmla="*/ 4549698 w 8086180"/>
              <a:gd name="connsiteY12" fmla="*/ 904206 h 3948489"/>
              <a:gd name="connsiteX13" fmla="*/ 5185317 w 8086180"/>
              <a:gd name="connsiteY13" fmla="*/ 1082625 h 3948489"/>
              <a:gd name="connsiteX14" fmla="*/ 6177776 w 8086180"/>
              <a:gd name="connsiteY14" fmla="*/ 803845 h 3948489"/>
              <a:gd name="connsiteX15" fmla="*/ 7317987 w 8086180"/>
              <a:gd name="connsiteY15" fmla="*/ 479841 h 3948489"/>
              <a:gd name="connsiteX16" fmla="*/ 7921079 w 8086180"/>
              <a:gd name="connsiteY16" fmla="*/ 469928 h 3948489"/>
              <a:gd name="connsiteX17" fmla="*/ 8086180 w 8086180"/>
              <a:gd name="connsiteY17" fmla="*/ 28 h 3948489"/>
              <a:gd name="connsiteX0" fmla="*/ 33454 w 8095297"/>
              <a:gd name="connsiteY0" fmla="*/ 3974004 h 3974004"/>
              <a:gd name="connsiteX1" fmla="*/ 0 w 8095297"/>
              <a:gd name="connsiteY1" fmla="*/ 3672922 h 3974004"/>
              <a:gd name="connsiteX2" fmla="*/ 613317 w 8095297"/>
              <a:gd name="connsiteY2" fmla="*/ 3438746 h 3974004"/>
              <a:gd name="connsiteX3" fmla="*/ 479502 w 8095297"/>
              <a:gd name="connsiteY3" fmla="*/ 3182267 h 3974004"/>
              <a:gd name="connsiteX4" fmla="*/ 903249 w 8095297"/>
              <a:gd name="connsiteY4" fmla="*/ 3182268 h 3974004"/>
              <a:gd name="connsiteX5" fmla="*/ 1583473 w 8095297"/>
              <a:gd name="connsiteY5" fmla="*/ 2803126 h 3974004"/>
              <a:gd name="connsiteX6" fmla="*/ 1516566 w 8095297"/>
              <a:gd name="connsiteY6" fmla="*/ 2022541 h 3974004"/>
              <a:gd name="connsiteX7" fmla="*/ 2308302 w 8095297"/>
              <a:gd name="connsiteY7" fmla="*/ 2256716 h 3974004"/>
              <a:gd name="connsiteX8" fmla="*/ 2587083 w 8095297"/>
              <a:gd name="connsiteY8" fmla="*/ 2100600 h 3974004"/>
              <a:gd name="connsiteX9" fmla="*/ 2497873 w 8095297"/>
              <a:gd name="connsiteY9" fmla="*/ 1877575 h 3974004"/>
              <a:gd name="connsiteX10" fmla="*/ 3010829 w 8095297"/>
              <a:gd name="connsiteY10" fmla="*/ 1911029 h 3974004"/>
              <a:gd name="connsiteX11" fmla="*/ 4627756 w 8095297"/>
              <a:gd name="connsiteY11" fmla="*/ 1275409 h 3974004"/>
              <a:gd name="connsiteX12" fmla="*/ 4549698 w 8095297"/>
              <a:gd name="connsiteY12" fmla="*/ 929721 h 3974004"/>
              <a:gd name="connsiteX13" fmla="*/ 5185317 w 8095297"/>
              <a:gd name="connsiteY13" fmla="*/ 1108140 h 3974004"/>
              <a:gd name="connsiteX14" fmla="*/ 6177776 w 8095297"/>
              <a:gd name="connsiteY14" fmla="*/ 829360 h 3974004"/>
              <a:gd name="connsiteX15" fmla="*/ 7317987 w 8095297"/>
              <a:gd name="connsiteY15" fmla="*/ 505356 h 3974004"/>
              <a:gd name="connsiteX16" fmla="*/ 7921079 w 8095297"/>
              <a:gd name="connsiteY16" fmla="*/ 495443 h 3974004"/>
              <a:gd name="connsiteX17" fmla="*/ 8086180 w 8095297"/>
              <a:gd name="connsiteY17" fmla="*/ 25543 h 3974004"/>
              <a:gd name="connsiteX18" fmla="*/ 8073479 w 8095297"/>
              <a:gd name="connsiteY18" fmla="*/ 63644 h 3974004"/>
              <a:gd name="connsiteX0" fmla="*/ 33454 w 8087206"/>
              <a:gd name="connsiteY0" fmla="*/ 3976287 h 3976287"/>
              <a:gd name="connsiteX1" fmla="*/ 0 w 8087206"/>
              <a:gd name="connsiteY1" fmla="*/ 3675205 h 3976287"/>
              <a:gd name="connsiteX2" fmla="*/ 613317 w 8087206"/>
              <a:gd name="connsiteY2" fmla="*/ 3441029 h 3976287"/>
              <a:gd name="connsiteX3" fmla="*/ 479502 w 8087206"/>
              <a:gd name="connsiteY3" fmla="*/ 3184550 h 3976287"/>
              <a:gd name="connsiteX4" fmla="*/ 903249 w 8087206"/>
              <a:gd name="connsiteY4" fmla="*/ 3184551 h 3976287"/>
              <a:gd name="connsiteX5" fmla="*/ 1583473 w 8087206"/>
              <a:gd name="connsiteY5" fmla="*/ 2805409 h 3976287"/>
              <a:gd name="connsiteX6" fmla="*/ 1516566 w 8087206"/>
              <a:gd name="connsiteY6" fmla="*/ 2024824 h 3976287"/>
              <a:gd name="connsiteX7" fmla="*/ 2308302 w 8087206"/>
              <a:gd name="connsiteY7" fmla="*/ 2258999 h 3976287"/>
              <a:gd name="connsiteX8" fmla="*/ 2587083 w 8087206"/>
              <a:gd name="connsiteY8" fmla="*/ 2102883 h 3976287"/>
              <a:gd name="connsiteX9" fmla="*/ 2497873 w 8087206"/>
              <a:gd name="connsiteY9" fmla="*/ 1879858 h 3976287"/>
              <a:gd name="connsiteX10" fmla="*/ 3010829 w 8087206"/>
              <a:gd name="connsiteY10" fmla="*/ 1913312 h 3976287"/>
              <a:gd name="connsiteX11" fmla="*/ 4627756 w 8087206"/>
              <a:gd name="connsiteY11" fmla="*/ 1277692 h 3976287"/>
              <a:gd name="connsiteX12" fmla="*/ 4549698 w 8087206"/>
              <a:gd name="connsiteY12" fmla="*/ 932004 h 3976287"/>
              <a:gd name="connsiteX13" fmla="*/ 5185317 w 8087206"/>
              <a:gd name="connsiteY13" fmla="*/ 1110423 h 3976287"/>
              <a:gd name="connsiteX14" fmla="*/ 6177776 w 8087206"/>
              <a:gd name="connsiteY14" fmla="*/ 831643 h 3976287"/>
              <a:gd name="connsiteX15" fmla="*/ 7317987 w 8087206"/>
              <a:gd name="connsiteY15" fmla="*/ 507639 h 3976287"/>
              <a:gd name="connsiteX16" fmla="*/ 7921079 w 8087206"/>
              <a:gd name="connsiteY16" fmla="*/ 497726 h 3976287"/>
              <a:gd name="connsiteX17" fmla="*/ 8086180 w 8087206"/>
              <a:gd name="connsiteY17" fmla="*/ 27826 h 3976287"/>
              <a:gd name="connsiteX18" fmla="*/ 7654379 w 8087206"/>
              <a:gd name="connsiteY18" fmla="*/ 53227 h 397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87206" h="3976287">
                <a:moveTo>
                  <a:pt x="33454" y="3976287"/>
                </a:moveTo>
                <a:lnTo>
                  <a:pt x="0" y="3675205"/>
                </a:lnTo>
                <a:lnTo>
                  <a:pt x="613317" y="3441029"/>
                </a:lnTo>
                <a:lnTo>
                  <a:pt x="479502" y="3184550"/>
                </a:lnTo>
                <a:lnTo>
                  <a:pt x="903249" y="3184551"/>
                </a:lnTo>
                <a:lnTo>
                  <a:pt x="1583473" y="2805409"/>
                </a:lnTo>
                <a:lnTo>
                  <a:pt x="1516566" y="2024824"/>
                </a:lnTo>
                <a:lnTo>
                  <a:pt x="2308302" y="2258999"/>
                </a:lnTo>
                <a:lnTo>
                  <a:pt x="2587083" y="2102883"/>
                </a:lnTo>
                <a:lnTo>
                  <a:pt x="2497873" y="1879858"/>
                </a:lnTo>
                <a:lnTo>
                  <a:pt x="3010829" y="1913312"/>
                </a:lnTo>
                <a:lnTo>
                  <a:pt x="4627756" y="1277692"/>
                </a:lnTo>
                <a:lnTo>
                  <a:pt x="4549698" y="932004"/>
                </a:lnTo>
                <a:lnTo>
                  <a:pt x="5185317" y="1110423"/>
                </a:lnTo>
                <a:lnTo>
                  <a:pt x="6177776" y="831643"/>
                </a:lnTo>
                <a:cubicBezTo>
                  <a:pt x="6824546" y="664375"/>
                  <a:pt x="6671217" y="674907"/>
                  <a:pt x="7317987" y="507639"/>
                </a:cubicBezTo>
                <a:cubicBezTo>
                  <a:pt x="7608537" y="451986"/>
                  <a:pt x="7797280" y="495145"/>
                  <a:pt x="7921079" y="497726"/>
                </a:cubicBezTo>
                <a:cubicBezTo>
                  <a:pt x="8044878" y="500307"/>
                  <a:pt x="8062897" y="23593"/>
                  <a:pt x="8086180" y="27826"/>
                </a:cubicBezTo>
                <a:cubicBezTo>
                  <a:pt x="8111580" y="-44140"/>
                  <a:pt x="7657025" y="45289"/>
                  <a:pt x="7654379" y="53227"/>
                </a:cubicBezTo>
              </a:path>
            </a:pathLst>
          </a:custGeom>
          <a:noFill/>
          <a:ln w="44450" cmpd="sng">
            <a:solidFill>
              <a:srgbClr val="FF0000"/>
            </a:solidFill>
            <a:prstDash val="solid"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4" name="Grafik 103">
            <a:extLst>
              <a:ext uri="{FF2B5EF4-FFF2-40B4-BE49-F238E27FC236}">
                <a16:creationId xmlns:a16="http://schemas.microsoft.com/office/drawing/2014/main" id="{E1E21C36-7D40-744D-A9DF-4C8E655B7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434" y="3609988"/>
            <a:ext cx="300929" cy="294387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75E42D34-5E74-7E4F-BA3C-3DE1902D4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5540" y="2468983"/>
            <a:ext cx="300929" cy="294387"/>
          </a:xfrm>
          <a:prstGeom prst="rect">
            <a:avLst/>
          </a:prstGeom>
        </p:spPr>
      </p:pic>
      <p:pic>
        <p:nvPicPr>
          <p:cNvPr id="106" name="Grafik 105">
            <a:extLst>
              <a:ext uri="{FF2B5EF4-FFF2-40B4-BE49-F238E27FC236}">
                <a16:creationId xmlns:a16="http://schemas.microsoft.com/office/drawing/2014/main" id="{1798D877-11C5-B64A-8CAE-BFA2C6CCA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579" y="2956092"/>
            <a:ext cx="300929" cy="294387"/>
          </a:xfrm>
          <a:prstGeom prst="rect">
            <a:avLst/>
          </a:prstGeom>
        </p:spPr>
      </p:pic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98831FAF-77C9-2145-9860-42D49C1B23B9}"/>
              </a:ext>
            </a:extLst>
          </p:cNvPr>
          <p:cNvGrpSpPr/>
          <p:nvPr/>
        </p:nvGrpSpPr>
        <p:grpSpPr>
          <a:xfrm>
            <a:off x="5811291" y="571451"/>
            <a:ext cx="1690196" cy="1833211"/>
            <a:chOff x="8782256" y="3796240"/>
            <a:chExt cx="1690196" cy="1833211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38918565-104B-F74F-909F-4540A9404B5D}"/>
                </a:ext>
              </a:extLst>
            </p:cNvPr>
            <p:cNvSpPr/>
            <p:nvPr/>
          </p:nvSpPr>
          <p:spPr>
            <a:xfrm>
              <a:off x="8800729" y="4141294"/>
              <a:ext cx="1497372" cy="148815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0" name="Textfeld 109">
              <a:extLst>
                <a:ext uri="{FF2B5EF4-FFF2-40B4-BE49-F238E27FC236}">
                  <a16:creationId xmlns:a16="http://schemas.microsoft.com/office/drawing/2014/main" id="{7899156E-261A-0249-87BD-30D9A57804DD}"/>
                </a:ext>
              </a:extLst>
            </p:cNvPr>
            <p:cNvSpPr txBox="1"/>
            <p:nvPr/>
          </p:nvSpPr>
          <p:spPr>
            <a:xfrm>
              <a:off x="8782256" y="4851181"/>
              <a:ext cx="581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dirty="0"/>
            </a:p>
          </p:txBody>
        </p:sp>
        <p:sp>
          <p:nvSpPr>
            <p:cNvPr id="111" name="Textfeld 110">
              <a:extLst>
                <a:ext uri="{FF2B5EF4-FFF2-40B4-BE49-F238E27FC236}">
                  <a16:creationId xmlns:a16="http://schemas.microsoft.com/office/drawing/2014/main" id="{1C5C3160-3CA1-D044-8614-8E35635110C4}"/>
                </a:ext>
              </a:extLst>
            </p:cNvPr>
            <p:cNvSpPr txBox="1"/>
            <p:nvPr/>
          </p:nvSpPr>
          <p:spPr>
            <a:xfrm>
              <a:off x="9890550" y="4839816"/>
              <a:ext cx="581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dirty="0"/>
            </a:p>
          </p:txBody>
        </p:sp>
        <p:sp>
          <p:nvSpPr>
            <p:cNvPr id="112" name="Textfeld 111">
              <a:extLst>
                <a:ext uri="{FF2B5EF4-FFF2-40B4-BE49-F238E27FC236}">
                  <a16:creationId xmlns:a16="http://schemas.microsoft.com/office/drawing/2014/main" id="{7C85F0E7-66FB-C147-ABA6-FCD843686B52}"/>
                </a:ext>
              </a:extLst>
            </p:cNvPr>
            <p:cNvSpPr txBox="1"/>
            <p:nvPr/>
          </p:nvSpPr>
          <p:spPr>
            <a:xfrm>
              <a:off x="9348905" y="4089473"/>
              <a:ext cx="581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00</a:t>
              </a:r>
            </a:p>
          </p:txBody>
        </p:sp>
        <p:sp>
          <p:nvSpPr>
            <p:cNvPr id="115" name="Textfeld 114">
              <a:extLst>
                <a:ext uri="{FF2B5EF4-FFF2-40B4-BE49-F238E27FC236}">
                  <a16:creationId xmlns:a16="http://schemas.microsoft.com/office/drawing/2014/main" id="{8FDA2C96-26B3-074C-9606-BEA2A466947A}"/>
                </a:ext>
              </a:extLst>
            </p:cNvPr>
            <p:cNvSpPr txBox="1"/>
            <p:nvPr/>
          </p:nvSpPr>
          <p:spPr>
            <a:xfrm>
              <a:off x="9242774" y="3796240"/>
              <a:ext cx="6880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S 90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6C1AB07-54BD-8941-A9A7-42983778B6F5}"/>
                </a:ext>
              </a:extLst>
            </p:cNvPr>
            <p:cNvSpPr txBox="1"/>
            <p:nvPr/>
          </p:nvSpPr>
          <p:spPr>
            <a:xfrm>
              <a:off x="9370812" y="5243557"/>
              <a:ext cx="581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30</a:t>
              </a:r>
            </a:p>
          </p:txBody>
        </p:sp>
      </p:grpSp>
      <p:sp>
        <p:nvSpPr>
          <p:cNvPr id="125" name="Textfeld 124">
            <a:extLst>
              <a:ext uri="{FF2B5EF4-FFF2-40B4-BE49-F238E27FC236}">
                <a16:creationId xmlns:a16="http://schemas.microsoft.com/office/drawing/2014/main" id="{481DAEFD-5F70-484F-B49E-765710E7838D}"/>
              </a:ext>
            </a:extLst>
          </p:cNvPr>
          <p:cNvSpPr txBox="1"/>
          <p:nvPr/>
        </p:nvSpPr>
        <p:spPr>
          <a:xfrm rot="20797660">
            <a:off x="8615738" y="2061924"/>
            <a:ext cx="8547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 dirty="0"/>
              <a:t>Stau</a:t>
            </a:r>
          </a:p>
        </p:txBody>
      </p:sp>
      <p:sp>
        <p:nvSpPr>
          <p:cNvPr id="126" name="Textfeld 125">
            <a:extLst>
              <a:ext uri="{FF2B5EF4-FFF2-40B4-BE49-F238E27FC236}">
                <a16:creationId xmlns:a16="http://schemas.microsoft.com/office/drawing/2014/main" id="{E25D5FC4-6EB3-CC46-87B4-9FAEA98F8D8B}"/>
              </a:ext>
            </a:extLst>
          </p:cNvPr>
          <p:cNvSpPr txBox="1"/>
          <p:nvPr/>
        </p:nvSpPr>
        <p:spPr>
          <a:xfrm rot="20797660">
            <a:off x="12295063" y="5939749"/>
            <a:ext cx="8547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 dirty="0"/>
              <a:t>Stau</a:t>
            </a:r>
          </a:p>
        </p:txBody>
      </p:sp>
      <p:sp>
        <p:nvSpPr>
          <p:cNvPr id="127" name="Textfeld 126">
            <a:extLst>
              <a:ext uri="{FF2B5EF4-FFF2-40B4-BE49-F238E27FC236}">
                <a16:creationId xmlns:a16="http://schemas.microsoft.com/office/drawing/2014/main" id="{69BE2EB5-6F98-9542-BA9E-E9C683CC1F7C}"/>
              </a:ext>
            </a:extLst>
          </p:cNvPr>
          <p:cNvSpPr txBox="1"/>
          <p:nvPr/>
        </p:nvSpPr>
        <p:spPr>
          <a:xfrm rot="20797660">
            <a:off x="9598983" y="2031914"/>
            <a:ext cx="1265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 strike="sngStrike" dirty="0"/>
              <a:t>Busspur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3B14292-3800-EC45-BF9F-6B389923F7FB}"/>
              </a:ext>
            </a:extLst>
          </p:cNvPr>
          <p:cNvGrpSpPr/>
          <p:nvPr/>
        </p:nvGrpSpPr>
        <p:grpSpPr>
          <a:xfrm>
            <a:off x="127646" y="652194"/>
            <a:ext cx="2256296" cy="4340066"/>
            <a:chOff x="3215132" y="2049345"/>
            <a:chExt cx="2256296" cy="4340066"/>
          </a:xfrm>
        </p:grpSpPr>
        <p:sp>
          <p:nvSpPr>
            <p:cNvPr id="44" name="Gefaltete Ecke 43">
              <a:extLst>
                <a:ext uri="{FF2B5EF4-FFF2-40B4-BE49-F238E27FC236}">
                  <a16:creationId xmlns:a16="http://schemas.microsoft.com/office/drawing/2014/main" id="{323CA1BD-894E-5046-85BB-C3EB23F3F252}"/>
                </a:ext>
              </a:extLst>
            </p:cNvPr>
            <p:cNvSpPr/>
            <p:nvPr/>
          </p:nvSpPr>
          <p:spPr>
            <a:xfrm>
              <a:off x="3215133" y="2049345"/>
              <a:ext cx="2256295" cy="2848119"/>
            </a:xfrm>
            <a:prstGeom prst="foldedCorner">
              <a:avLst>
                <a:gd name="adj" fmla="val 13919"/>
              </a:avLst>
            </a:prstGeom>
            <a:solidFill>
              <a:srgbClr val="FFFF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dirty="0">
                  <a:solidFill>
                    <a:schemeClr val="tx1"/>
                  </a:solidFill>
                </a:rPr>
                <a:t>Wie beurteilt der Kunde heute die </a:t>
              </a:r>
            </a:p>
            <a:p>
              <a:r>
                <a:rPr lang="de-DE" dirty="0">
                  <a:solidFill>
                    <a:schemeClr val="tx1"/>
                  </a:solidFill>
                </a:rPr>
                <a:t>S 90?:</a:t>
              </a:r>
            </a:p>
            <a:p>
              <a:pPr marL="627063" indent="-173038">
                <a:buFont typeface="Arial" panose="020B0604020202020204" pitchFamily="34" charset="0"/>
                <a:buChar char="•"/>
              </a:pPr>
              <a:r>
                <a:rPr lang="de-DE" dirty="0">
                  <a:solidFill>
                    <a:schemeClr val="tx1"/>
                  </a:solidFill>
                </a:rPr>
                <a:t>schnell</a:t>
              </a:r>
            </a:p>
            <a:p>
              <a:pPr marL="627063" indent="-173038">
                <a:buFont typeface="Arial" panose="020B0604020202020204" pitchFamily="34" charset="0"/>
                <a:buChar char="•"/>
              </a:pPr>
              <a:r>
                <a:rPr lang="de-DE" dirty="0">
                  <a:solidFill>
                    <a:schemeClr val="tx1"/>
                  </a:solidFill>
                </a:rPr>
                <a:t>bequem</a:t>
              </a:r>
            </a:p>
            <a:p>
              <a:pPr marL="627063" indent="-173038">
                <a:buFont typeface="Arial" panose="020B0604020202020204" pitchFamily="34" charset="0"/>
                <a:buChar char="•"/>
              </a:pPr>
              <a:r>
                <a:rPr lang="de-DE" dirty="0">
                  <a:solidFill>
                    <a:schemeClr val="tx1"/>
                  </a:solidFill>
                </a:rPr>
                <a:t>jederzeit</a:t>
              </a:r>
            </a:p>
            <a:p>
              <a:pPr marL="627063" indent="-173038">
                <a:buFont typeface="Arial" panose="020B0604020202020204" pitchFamily="34" charset="0"/>
                <a:buChar char="•"/>
              </a:pPr>
              <a:r>
                <a:rPr lang="de-DE" dirty="0">
                  <a:solidFill>
                    <a:schemeClr val="tx1"/>
                  </a:solidFill>
                </a:rPr>
                <a:t>verfügbar</a:t>
              </a:r>
            </a:p>
            <a:p>
              <a:pPr marL="627063" indent="-173038">
                <a:buFont typeface="Arial" panose="020B0604020202020204" pitchFamily="34" charset="0"/>
                <a:buChar char="•"/>
              </a:pPr>
              <a:r>
                <a:rPr lang="de-DE" dirty="0">
                  <a:solidFill>
                    <a:schemeClr val="tx1"/>
                  </a:solidFill>
                </a:rPr>
                <a:t>günstig</a:t>
              </a:r>
            </a:p>
            <a:p>
              <a:pPr marL="627063" indent="-173038">
                <a:buFont typeface="Arial" panose="020B0604020202020204" pitchFamily="34" charset="0"/>
                <a:buChar char="•"/>
              </a:pPr>
              <a:r>
                <a:rPr lang="de-DE" dirty="0">
                  <a:solidFill>
                    <a:schemeClr val="tx1"/>
                  </a:solidFill>
                </a:rPr>
                <a:t>von wo immer wohin immer</a:t>
              </a:r>
            </a:p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pic>
          <p:nvPicPr>
            <p:cNvPr id="45" name="Grafik 44" descr="Trauriges Gesicht mit einfarbiger Füllung">
              <a:extLst>
                <a:ext uri="{FF2B5EF4-FFF2-40B4-BE49-F238E27FC236}">
                  <a16:creationId xmlns:a16="http://schemas.microsoft.com/office/drawing/2014/main" id="{40A6E509-ED31-2744-9D28-FF58A60A4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99694" y="3759382"/>
              <a:ext cx="253175" cy="253175"/>
            </a:xfrm>
            <a:prstGeom prst="rect">
              <a:avLst/>
            </a:prstGeom>
          </p:spPr>
        </p:pic>
        <p:pic>
          <p:nvPicPr>
            <p:cNvPr id="46" name="Grafik 45" descr="Lachendes Gesicht mit einfarbiger Füllung">
              <a:extLst>
                <a:ext uri="{FF2B5EF4-FFF2-40B4-BE49-F238E27FC236}">
                  <a16:creationId xmlns:a16="http://schemas.microsoft.com/office/drawing/2014/main" id="{D7D5AF81-F67C-8647-8AAE-604AC6200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399694" y="3197868"/>
              <a:ext cx="254279" cy="254279"/>
            </a:xfrm>
            <a:prstGeom prst="rect">
              <a:avLst/>
            </a:prstGeom>
          </p:spPr>
        </p:pic>
        <p:pic>
          <p:nvPicPr>
            <p:cNvPr id="48" name="Grafik 47" descr="Trauriges Gesicht mit einfarbiger Füllung">
              <a:extLst>
                <a:ext uri="{FF2B5EF4-FFF2-40B4-BE49-F238E27FC236}">
                  <a16:creationId xmlns:a16="http://schemas.microsoft.com/office/drawing/2014/main" id="{A3320376-862F-DB47-8068-AE54D4A13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99694" y="2917259"/>
              <a:ext cx="254278" cy="254278"/>
            </a:xfrm>
            <a:prstGeom prst="rect">
              <a:avLst/>
            </a:prstGeom>
          </p:spPr>
        </p:pic>
        <p:pic>
          <p:nvPicPr>
            <p:cNvPr id="50" name="Grafik 49" descr="Lachendes Gesicht mit einfarbiger Füllung">
              <a:extLst>
                <a:ext uri="{FF2B5EF4-FFF2-40B4-BE49-F238E27FC236}">
                  <a16:creationId xmlns:a16="http://schemas.microsoft.com/office/drawing/2014/main" id="{0919E603-7C98-A447-80B0-C72EF0F0F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399694" y="3487920"/>
              <a:ext cx="251400" cy="251400"/>
            </a:xfrm>
            <a:prstGeom prst="rect">
              <a:avLst/>
            </a:prstGeom>
          </p:spPr>
        </p:pic>
        <p:pic>
          <p:nvPicPr>
            <p:cNvPr id="51" name="Grafik 50" descr="Besorgtes Gesicht mit einfarbiger Füllung">
              <a:extLst>
                <a:ext uri="{FF2B5EF4-FFF2-40B4-BE49-F238E27FC236}">
                  <a16:creationId xmlns:a16="http://schemas.microsoft.com/office/drawing/2014/main" id="{A1B267D8-64B4-F944-894E-453AEB97F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399694" y="4026545"/>
              <a:ext cx="257907" cy="257907"/>
            </a:xfrm>
            <a:prstGeom prst="rect">
              <a:avLst/>
            </a:prstGeom>
          </p:spPr>
        </p:pic>
        <p:pic>
          <p:nvPicPr>
            <p:cNvPr id="52" name="Grafik 51" descr="Trauriges Gesicht mit einfarbiger Füllung">
              <a:extLst>
                <a:ext uri="{FF2B5EF4-FFF2-40B4-BE49-F238E27FC236}">
                  <a16:creationId xmlns:a16="http://schemas.microsoft.com/office/drawing/2014/main" id="{AB88D8E8-20B0-1642-9A4D-62036A07C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99694" y="4316208"/>
              <a:ext cx="253175" cy="253175"/>
            </a:xfrm>
            <a:prstGeom prst="rect">
              <a:avLst/>
            </a:prstGeom>
          </p:spPr>
        </p:pic>
        <p:sp>
          <p:nvSpPr>
            <p:cNvPr id="53" name="Abgerundete rechteckige Legende 52">
              <a:extLst>
                <a:ext uri="{FF2B5EF4-FFF2-40B4-BE49-F238E27FC236}">
                  <a16:creationId xmlns:a16="http://schemas.microsoft.com/office/drawing/2014/main" id="{828C4954-AD2F-7B41-9D38-FB91774663AD}"/>
                </a:ext>
              </a:extLst>
            </p:cNvPr>
            <p:cNvSpPr/>
            <p:nvPr/>
          </p:nvSpPr>
          <p:spPr>
            <a:xfrm>
              <a:off x="3215132" y="5165045"/>
              <a:ext cx="2256295" cy="1224366"/>
            </a:xfrm>
            <a:prstGeom prst="wedgeRoundRectCallout">
              <a:avLst>
                <a:gd name="adj1" fmla="val -24898"/>
                <a:gd name="adj2" fmla="val -75572"/>
                <a:gd name="adj3" fmla="val 16667"/>
              </a:avLst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de-DE" dirty="0">
                  <a:solidFill>
                    <a:schemeClr val="tx1"/>
                  </a:solidFill>
                </a:rPr>
                <a:t>Was können wir tun, dass die Kunden die S 90 besser beurteilen?</a:t>
              </a:r>
            </a:p>
          </p:txBody>
        </p:sp>
      </p:grpSp>
      <p:sp>
        <p:nvSpPr>
          <p:cNvPr id="41" name="Gefaltete Ecke 40">
            <a:extLst>
              <a:ext uri="{FF2B5EF4-FFF2-40B4-BE49-F238E27FC236}">
                <a16:creationId xmlns:a16="http://schemas.microsoft.com/office/drawing/2014/main" id="{276B6520-E72C-AF40-8E48-AEBBCF207A13}"/>
              </a:ext>
            </a:extLst>
          </p:cNvPr>
          <p:cNvSpPr/>
          <p:nvPr/>
        </p:nvSpPr>
        <p:spPr>
          <a:xfrm>
            <a:off x="2704069" y="652319"/>
            <a:ext cx="2160966" cy="2848119"/>
          </a:xfrm>
          <a:prstGeom prst="foldedCorner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Was will der Kunde?</a:t>
            </a:r>
          </a:p>
          <a:p>
            <a:r>
              <a:rPr lang="de-DE" dirty="0">
                <a:solidFill>
                  <a:schemeClr val="tx1"/>
                </a:solidFill>
              </a:rPr>
              <a:t>Selbstbestimmt mobil sein: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schnell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bequem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jederzeit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sofort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günstig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von wo immer wohin immer</a:t>
            </a:r>
          </a:p>
        </p:txBody>
      </p:sp>
      <p:sp>
        <p:nvSpPr>
          <p:cNvPr id="42" name="Abgerundete rechteckige Legende 41">
            <a:extLst>
              <a:ext uri="{FF2B5EF4-FFF2-40B4-BE49-F238E27FC236}">
                <a16:creationId xmlns:a16="http://schemas.microsoft.com/office/drawing/2014/main" id="{4FEC9ACD-AAF1-574D-8C46-488E27B6E25D}"/>
              </a:ext>
            </a:extLst>
          </p:cNvPr>
          <p:cNvSpPr/>
          <p:nvPr/>
        </p:nvSpPr>
        <p:spPr>
          <a:xfrm>
            <a:off x="2704069" y="3773873"/>
            <a:ext cx="2160966" cy="1224366"/>
          </a:xfrm>
          <a:prstGeom prst="wedgeRoundRectCallout">
            <a:avLst>
              <a:gd name="adj1" fmla="val -24898"/>
              <a:gd name="adj2" fmla="val -75572"/>
              <a:gd name="adj3" fmla="val 16667"/>
            </a:avLst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e-DE" dirty="0">
                <a:solidFill>
                  <a:schemeClr val="tx1"/>
                </a:solidFill>
              </a:rPr>
              <a:t>Wer diese Kundenwünsche erfüllt, gewinnt Kunden!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9166C410-5D63-874D-AD2E-16E830DB21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8286" y="1470157"/>
            <a:ext cx="300929" cy="2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51086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>
              <a:hlinkClick r:id="" action="ppaction://hlinkshowjump?jump=lastslideviewed"/>
            </p:cNvPr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600" dirty="0"/>
                <a:t>Projekt X 90 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AC858B9D-35CF-C744-A523-DB91CF238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24" y="671002"/>
            <a:ext cx="4160839" cy="6271155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FCAE05B-3FEC-054E-8581-6D5E3B21635D}"/>
              </a:ext>
            </a:extLst>
          </p:cNvPr>
          <p:cNvGrpSpPr/>
          <p:nvPr/>
        </p:nvGrpSpPr>
        <p:grpSpPr>
          <a:xfrm rot="5400000">
            <a:off x="3416276" y="2193040"/>
            <a:ext cx="5542283" cy="3205817"/>
            <a:chOff x="1943604" y="969689"/>
            <a:chExt cx="9444934" cy="5818625"/>
          </a:xfrm>
        </p:grpSpPr>
        <p:sp>
          <p:nvSpPr>
            <p:cNvPr id="7" name="Freihandform 6">
              <a:extLst>
                <a:ext uri="{FF2B5EF4-FFF2-40B4-BE49-F238E27FC236}">
                  <a16:creationId xmlns:a16="http://schemas.microsoft.com/office/drawing/2014/main" id="{2CF47709-11F5-BF4B-833C-CD7C23A0889D}"/>
                </a:ext>
              </a:extLst>
            </p:cNvPr>
            <p:cNvSpPr/>
            <p:nvPr/>
          </p:nvSpPr>
          <p:spPr>
            <a:xfrm>
              <a:off x="1943604" y="969689"/>
              <a:ext cx="9444789" cy="5799221"/>
            </a:xfrm>
            <a:custGeom>
              <a:avLst/>
              <a:gdLst>
                <a:gd name="connsiteX0" fmla="*/ 0 w 9444789"/>
                <a:gd name="connsiteY0" fmla="*/ 0 h 5799221"/>
                <a:gd name="connsiteX1" fmla="*/ 120316 w 9444789"/>
                <a:gd name="connsiteY1" fmla="*/ 12032 h 5799221"/>
                <a:gd name="connsiteX2" fmla="*/ 216568 w 9444789"/>
                <a:gd name="connsiteY2" fmla="*/ 180474 h 5799221"/>
                <a:gd name="connsiteX3" fmla="*/ 372979 w 9444789"/>
                <a:gd name="connsiteY3" fmla="*/ 348916 h 5799221"/>
                <a:gd name="connsiteX4" fmla="*/ 649705 w 9444789"/>
                <a:gd name="connsiteY4" fmla="*/ 469232 h 5799221"/>
                <a:gd name="connsiteX5" fmla="*/ 902368 w 9444789"/>
                <a:gd name="connsiteY5" fmla="*/ 613611 h 5799221"/>
                <a:gd name="connsiteX6" fmla="*/ 1070810 w 9444789"/>
                <a:gd name="connsiteY6" fmla="*/ 745958 h 5799221"/>
                <a:gd name="connsiteX7" fmla="*/ 1371600 w 9444789"/>
                <a:gd name="connsiteY7" fmla="*/ 854242 h 5799221"/>
                <a:gd name="connsiteX8" fmla="*/ 1552073 w 9444789"/>
                <a:gd name="connsiteY8" fmla="*/ 1082842 h 5799221"/>
                <a:gd name="connsiteX9" fmla="*/ 1672389 w 9444789"/>
                <a:gd name="connsiteY9" fmla="*/ 1528011 h 5799221"/>
                <a:gd name="connsiteX10" fmla="*/ 1672389 w 9444789"/>
                <a:gd name="connsiteY10" fmla="*/ 1888958 h 5799221"/>
                <a:gd name="connsiteX11" fmla="*/ 1913021 w 9444789"/>
                <a:gd name="connsiteY11" fmla="*/ 2514600 h 5799221"/>
                <a:gd name="connsiteX12" fmla="*/ 2225842 w 9444789"/>
                <a:gd name="connsiteY12" fmla="*/ 3019926 h 5799221"/>
                <a:gd name="connsiteX13" fmla="*/ 2779295 w 9444789"/>
                <a:gd name="connsiteY13" fmla="*/ 2863516 h 5799221"/>
                <a:gd name="connsiteX14" fmla="*/ 3104147 w 9444789"/>
                <a:gd name="connsiteY14" fmla="*/ 3019926 h 5799221"/>
                <a:gd name="connsiteX15" fmla="*/ 3777916 w 9444789"/>
                <a:gd name="connsiteY15" fmla="*/ 3007895 h 5799221"/>
                <a:gd name="connsiteX16" fmla="*/ 3934326 w 9444789"/>
                <a:gd name="connsiteY16" fmla="*/ 3116179 h 5799221"/>
                <a:gd name="connsiteX17" fmla="*/ 4788568 w 9444789"/>
                <a:gd name="connsiteY17" fmla="*/ 3031958 h 5799221"/>
                <a:gd name="connsiteX18" fmla="*/ 5293895 w 9444789"/>
                <a:gd name="connsiteY18" fmla="*/ 3043990 h 5799221"/>
                <a:gd name="connsiteX19" fmla="*/ 6075947 w 9444789"/>
                <a:gd name="connsiteY19" fmla="*/ 3657600 h 5799221"/>
                <a:gd name="connsiteX20" fmla="*/ 6268452 w 9444789"/>
                <a:gd name="connsiteY20" fmla="*/ 3946358 h 5799221"/>
                <a:gd name="connsiteX21" fmla="*/ 6400800 w 9444789"/>
                <a:gd name="connsiteY21" fmla="*/ 3982453 h 5799221"/>
                <a:gd name="connsiteX22" fmla="*/ 6677526 w 9444789"/>
                <a:gd name="connsiteY22" fmla="*/ 3910263 h 5799221"/>
                <a:gd name="connsiteX23" fmla="*/ 6785810 w 9444789"/>
                <a:gd name="connsiteY23" fmla="*/ 4006516 h 5799221"/>
                <a:gd name="connsiteX24" fmla="*/ 6701589 w 9444789"/>
                <a:gd name="connsiteY24" fmla="*/ 4138863 h 5799221"/>
                <a:gd name="connsiteX25" fmla="*/ 6701589 w 9444789"/>
                <a:gd name="connsiteY25" fmla="*/ 4138863 h 5799221"/>
                <a:gd name="connsiteX26" fmla="*/ 8373979 w 9444789"/>
                <a:gd name="connsiteY26" fmla="*/ 4860758 h 5799221"/>
                <a:gd name="connsiteX27" fmla="*/ 8410073 w 9444789"/>
                <a:gd name="connsiteY27" fmla="*/ 5257800 h 5799221"/>
                <a:gd name="connsiteX28" fmla="*/ 8638673 w 9444789"/>
                <a:gd name="connsiteY28" fmla="*/ 5378116 h 5799221"/>
                <a:gd name="connsiteX29" fmla="*/ 8758989 w 9444789"/>
                <a:gd name="connsiteY29" fmla="*/ 5426242 h 5799221"/>
                <a:gd name="connsiteX30" fmla="*/ 8987589 w 9444789"/>
                <a:gd name="connsiteY30" fmla="*/ 5594684 h 5799221"/>
                <a:gd name="connsiteX31" fmla="*/ 9444789 w 9444789"/>
                <a:gd name="connsiteY31" fmla="*/ 5799221 h 579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444789" h="5799221">
                  <a:moveTo>
                    <a:pt x="0" y="0"/>
                  </a:moveTo>
                  <a:lnTo>
                    <a:pt x="120316" y="12032"/>
                  </a:lnTo>
                  <a:lnTo>
                    <a:pt x="216568" y="180474"/>
                  </a:lnTo>
                  <a:lnTo>
                    <a:pt x="372979" y="348916"/>
                  </a:lnTo>
                  <a:lnTo>
                    <a:pt x="649705" y="469232"/>
                  </a:lnTo>
                  <a:lnTo>
                    <a:pt x="902368" y="613611"/>
                  </a:lnTo>
                  <a:lnTo>
                    <a:pt x="1070810" y="745958"/>
                  </a:lnTo>
                  <a:lnTo>
                    <a:pt x="1371600" y="854242"/>
                  </a:lnTo>
                  <a:lnTo>
                    <a:pt x="1552073" y="1082842"/>
                  </a:lnTo>
                  <a:lnTo>
                    <a:pt x="1672389" y="1528011"/>
                  </a:lnTo>
                  <a:lnTo>
                    <a:pt x="1672389" y="1888958"/>
                  </a:lnTo>
                  <a:lnTo>
                    <a:pt x="1913021" y="2514600"/>
                  </a:lnTo>
                  <a:lnTo>
                    <a:pt x="2225842" y="3019926"/>
                  </a:lnTo>
                  <a:lnTo>
                    <a:pt x="2779295" y="2863516"/>
                  </a:lnTo>
                  <a:lnTo>
                    <a:pt x="3104147" y="3019926"/>
                  </a:lnTo>
                  <a:lnTo>
                    <a:pt x="3777916" y="3007895"/>
                  </a:lnTo>
                  <a:lnTo>
                    <a:pt x="3934326" y="3116179"/>
                  </a:lnTo>
                  <a:lnTo>
                    <a:pt x="4788568" y="3031958"/>
                  </a:lnTo>
                  <a:lnTo>
                    <a:pt x="5293895" y="3043990"/>
                  </a:lnTo>
                  <a:lnTo>
                    <a:pt x="6075947" y="3657600"/>
                  </a:lnTo>
                  <a:lnTo>
                    <a:pt x="6268452" y="3946358"/>
                  </a:lnTo>
                  <a:lnTo>
                    <a:pt x="6400800" y="3982453"/>
                  </a:lnTo>
                  <a:lnTo>
                    <a:pt x="6677526" y="3910263"/>
                  </a:lnTo>
                  <a:lnTo>
                    <a:pt x="6785810" y="4006516"/>
                  </a:lnTo>
                  <a:lnTo>
                    <a:pt x="6701589" y="4138863"/>
                  </a:lnTo>
                  <a:lnTo>
                    <a:pt x="6701589" y="4138863"/>
                  </a:lnTo>
                  <a:lnTo>
                    <a:pt x="8373979" y="4860758"/>
                  </a:lnTo>
                  <a:lnTo>
                    <a:pt x="8410073" y="5257800"/>
                  </a:lnTo>
                  <a:lnTo>
                    <a:pt x="8638673" y="5378116"/>
                  </a:lnTo>
                  <a:lnTo>
                    <a:pt x="8758989" y="5426242"/>
                  </a:lnTo>
                  <a:lnTo>
                    <a:pt x="8987589" y="5594684"/>
                  </a:lnTo>
                  <a:lnTo>
                    <a:pt x="9444789" y="5799221"/>
                  </a:lnTo>
                </a:path>
              </a:pathLst>
            </a:custGeom>
            <a:noFill/>
            <a:ln w="76200">
              <a:solidFill>
                <a:srgbClr val="6BE27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Freihandform 3">
              <a:extLst>
                <a:ext uri="{FF2B5EF4-FFF2-40B4-BE49-F238E27FC236}">
                  <a16:creationId xmlns:a16="http://schemas.microsoft.com/office/drawing/2014/main" id="{9D2669E6-30C0-A24A-A926-F097E59ED528}"/>
                </a:ext>
              </a:extLst>
            </p:cNvPr>
            <p:cNvSpPr/>
            <p:nvPr/>
          </p:nvSpPr>
          <p:spPr>
            <a:xfrm>
              <a:off x="4914900" y="1771650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reihandform 7">
              <a:extLst>
                <a:ext uri="{FF2B5EF4-FFF2-40B4-BE49-F238E27FC236}">
                  <a16:creationId xmlns:a16="http://schemas.microsoft.com/office/drawing/2014/main" id="{8C01ABF1-9532-654D-8272-ED55AF99E2AE}"/>
                </a:ext>
              </a:extLst>
            </p:cNvPr>
            <p:cNvSpPr/>
            <p:nvPr/>
          </p:nvSpPr>
          <p:spPr>
            <a:xfrm>
              <a:off x="1979841" y="977063"/>
              <a:ext cx="9408697" cy="5811251"/>
            </a:xfrm>
            <a:custGeom>
              <a:avLst/>
              <a:gdLst>
                <a:gd name="connsiteX0" fmla="*/ 0 w 9408695"/>
                <a:gd name="connsiteY0" fmla="*/ 0 h 5811253"/>
                <a:gd name="connsiteX1" fmla="*/ 204537 w 9408695"/>
                <a:gd name="connsiteY1" fmla="*/ 204537 h 5811253"/>
                <a:gd name="connsiteX2" fmla="*/ 445169 w 9408695"/>
                <a:gd name="connsiteY2" fmla="*/ 409074 h 5811253"/>
                <a:gd name="connsiteX3" fmla="*/ 842211 w 9408695"/>
                <a:gd name="connsiteY3" fmla="*/ 613611 h 5811253"/>
                <a:gd name="connsiteX4" fmla="*/ 1058779 w 9408695"/>
                <a:gd name="connsiteY4" fmla="*/ 794084 h 5811253"/>
                <a:gd name="connsiteX5" fmla="*/ 1359569 w 9408695"/>
                <a:gd name="connsiteY5" fmla="*/ 890337 h 5811253"/>
                <a:gd name="connsiteX6" fmla="*/ 1479884 w 9408695"/>
                <a:gd name="connsiteY6" fmla="*/ 1058779 h 5811253"/>
                <a:gd name="connsiteX7" fmla="*/ 1624263 w 9408695"/>
                <a:gd name="connsiteY7" fmla="*/ 1491916 h 5811253"/>
                <a:gd name="connsiteX8" fmla="*/ 1600200 w 9408695"/>
                <a:gd name="connsiteY8" fmla="*/ 1840832 h 5811253"/>
                <a:gd name="connsiteX9" fmla="*/ 1828800 w 9408695"/>
                <a:gd name="connsiteY9" fmla="*/ 2418348 h 5811253"/>
                <a:gd name="connsiteX10" fmla="*/ 2165684 w 9408695"/>
                <a:gd name="connsiteY10" fmla="*/ 2995863 h 5811253"/>
                <a:gd name="connsiteX11" fmla="*/ 2695074 w 9408695"/>
                <a:gd name="connsiteY11" fmla="*/ 2863516 h 5811253"/>
                <a:gd name="connsiteX12" fmla="*/ 3056021 w 9408695"/>
                <a:gd name="connsiteY12" fmla="*/ 2995863 h 5811253"/>
                <a:gd name="connsiteX13" fmla="*/ 3392905 w 9408695"/>
                <a:gd name="connsiteY13" fmla="*/ 2995863 h 5811253"/>
                <a:gd name="connsiteX14" fmla="*/ 3477126 w 9408695"/>
                <a:gd name="connsiteY14" fmla="*/ 3140242 h 5811253"/>
                <a:gd name="connsiteX15" fmla="*/ 3633537 w 9408695"/>
                <a:gd name="connsiteY15" fmla="*/ 3128211 h 5811253"/>
                <a:gd name="connsiteX16" fmla="*/ 3777916 w 9408695"/>
                <a:gd name="connsiteY16" fmla="*/ 3043990 h 5811253"/>
                <a:gd name="connsiteX17" fmla="*/ 3886200 w 9408695"/>
                <a:gd name="connsiteY17" fmla="*/ 3116179 h 5811253"/>
                <a:gd name="connsiteX18" fmla="*/ 5173579 w 9408695"/>
                <a:gd name="connsiteY18" fmla="*/ 3056021 h 5811253"/>
                <a:gd name="connsiteX19" fmla="*/ 6039853 w 9408695"/>
                <a:gd name="connsiteY19" fmla="*/ 3705726 h 5811253"/>
                <a:gd name="connsiteX20" fmla="*/ 6208295 w 9408695"/>
                <a:gd name="connsiteY20" fmla="*/ 3898232 h 5811253"/>
                <a:gd name="connsiteX21" fmla="*/ 6364705 w 9408695"/>
                <a:gd name="connsiteY21" fmla="*/ 3982453 h 5811253"/>
                <a:gd name="connsiteX22" fmla="*/ 6364705 w 9408695"/>
                <a:gd name="connsiteY22" fmla="*/ 3982453 h 5811253"/>
                <a:gd name="connsiteX23" fmla="*/ 6617369 w 9408695"/>
                <a:gd name="connsiteY23" fmla="*/ 3970421 h 5811253"/>
                <a:gd name="connsiteX24" fmla="*/ 6737684 w 9408695"/>
                <a:gd name="connsiteY24" fmla="*/ 4006516 h 5811253"/>
                <a:gd name="connsiteX25" fmla="*/ 6653463 w 9408695"/>
                <a:gd name="connsiteY25" fmla="*/ 4114800 h 5811253"/>
                <a:gd name="connsiteX26" fmla="*/ 6797842 w 9408695"/>
                <a:gd name="connsiteY26" fmla="*/ 4668253 h 5811253"/>
                <a:gd name="connsiteX27" fmla="*/ 6785811 w 9408695"/>
                <a:gd name="connsiteY27" fmla="*/ 4920916 h 5811253"/>
                <a:gd name="connsiteX28" fmla="*/ 6749716 w 9408695"/>
                <a:gd name="connsiteY28" fmla="*/ 5053263 h 5811253"/>
                <a:gd name="connsiteX29" fmla="*/ 6882063 w 9408695"/>
                <a:gd name="connsiteY29" fmla="*/ 5113421 h 5811253"/>
                <a:gd name="connsiteX30" fmla="*/ 7375358 w 9408695"/>
                <a:gd name="connsiteY30" fmla="*/ 4957011 h 5811253"/>
                <a:gd name="connsiteX31" fmla="*/ 7495674 w 9408695"/>
                <a:gd name="connsiteY31" fmla="*/ 4944979 h 5811253"/>
                <a:gd name="connsiteX32" fmla="*/ 7736305 w 9408695"/>
                <a:gd name="connsiteY32" fmla="*/ 4993105 h 5811253"/>
                <a:gd name="connsiteX33" fmla="*/ 7904747 w 9408695"/>
                <a:gd name="connsiteY33" fmla="*/ 4908884 h 5811253"/>
                <a:gd name="connsiteX34" fmla="*/ 8073190 w 9408695"/>
                <a:gd name="connsiteY34" fmla="*/ 4969042 h 5811253"/>
                <a:gd name="connsiteX35" fmla="*/ 8289758 w 9408695"/>
                <a:gd name="connsiteY35" fmla="*/ 4860758 h 5811253"/>
                <a:gd name="connsiteX36" fmla="*/ 8361947 w 9408695"/>
                <a:gd name="connsiteY36" fmla="*/ 5293895 h 5811253"/>
                <a:gd name="connsiteX37" fmla="*/ 8662737 w 9408695"/>
                <a:gd name="connsiteY37" fmla="*/ 5426242 h 5811253"/>
                <a:gd name="connsiteX38" fmla="*/ 9408695 w 9408695"/>
                <a:gd name="connsiteY38" fmla="*/ 5811253 h 5811253"/>
                <a:gd name="connsiteX0" fmla="*/ 0 w 9408695"/>
                <a:gd name="connsiteY0" fmla="*/ 0 h 5811253"/>
                <a:gd name="connsiteX1" fmla="*/ 204537 w 9408695"/>
                <a:gd name="connsiteY1" fmla="*/ 204537 h 5811253"/>
                <a:gd name="connsiteX2" fmla="*/ 445169 w 9408695"/>
                <a:gd name="connsiteY2" fmla="*/ 409074 h 5811253"/>
                <a:gd name="connsiteX3" fmla="*/ 842211 w 9408695"/>
                <a:gd name="connsiteY3" fmla="*/ 613611 h 5811253"/>
                <a:gd name="connsiteX4" fmla="*/ 1058779 w 9408695"/>
                <a:gd name="connsiteY4" fmla="*/ 794084 h 5811253"/>
                <a:gd name="connsiteX5" fmla="*/ 1359569 w 9408695"/>
                <a:gd name="connsiteY5" fmla="*/ 890337 h 5811253"/>
                <a:gd name="connsiteX6" fmla="*/ 1479884 w 9408695"/>
                <a:gd name="connsiteY6" fmla="*/ 1058779 h 5811253"/>
                <a:gd name="connsiteX7" fmla="*/ 1624263 w 9408695"/>
                <a:gd name="connsiteY7" fmla="*/ 1491916 h 5811253"/>
                <a:gd name="connsiteX8" fmla="*/ 1600200 w 9408695"/>
                <a:gd name="connsiteY8" fmla="*/ 1840832 h 5811253"/>
                <a:gd name="connsiteX9" fmla="*/ 1828800 w 9408695"/>
                <a:gd name="connsiteY9" fmla="*/ 2418348 h 5811253"/>
                <a:gd name="connsiteX10" fmla="*/ 2165684 w 9408695"/>
                <a:gd name="connsiteY10" fmla="*/ 2995863 h 5811253"/>
                <a:gd name="connsiteX11" fmla="*/ 2695074 w 9408695"/>
                <a:gd name="connsiteY11" fmla="*/ 2863516 h 5811253"/>
                <a:gd name="connsiteX12" fmla="*/ 3056021 w 9408695"/>
                <a:gd name="connsiteY12" fmla="*/ 2995863 h 5811253"/>
                <a:gd name="connsiteX13" fmla="*/ 3392905 w 9408695"/>
                <a:gd name="connsiteY13" fmla="*/ 2995863 h 5811253"/>
                <a:gd name="connsiteX14" fmla="*/ 3477126 w 9408695"/>
                <a:gd name="connsiteY14" fmla="*/ 3140242 h 5811253"/>
                <a:gd name="connsiteX15" fmla="*/ 3633537 w 9408695"/>
                <a:gd name="connsiteY15" fmla="*/ 3128211 h 5811253"/>
                <a:gd name="connsiteX16" fmla="*/ 3777916 w 9408695"/>
                <a:gd name="connsiteY16" fmla="*/ 3043990 h 5811253"/>
                <a:gd name="connsiteX17" fmla="*/ 3886200 w 9408695"/>
                <a:gd name="connsiteY17" fmla="*/ 3116179 h 5811253"/>
                <a:gd name="connsiteX18" fmla="*/ 5173579 w 9408695"/>
                <a:gd name="connsiteY18" fmla="*/ 3056021 h 5811253"/>
                <a:gd name="connsiteX19" fmla="*/ 6039853 w 9408695"/>
                <a:gd name="connsiteY19" fmla="*/ 3705726 h 5811253"/>
                <a:gd name="connsiteX20" fmla="*/ 6208295 w 9408695"/>
                <a:gd name="connsiteY20" fmla="*/ 3898232 h 5811253"/>
                <a:gd name="connsiteX21" fmla="*/ 6364705 w 9408695"/>
                <a:gd name="connsiteY21" fmla="*/ 3982453 h 5811253"/>
                <a:gd name="connsiteX22" fmla="*/ 6410007 w 9408695"/>
                <a:gd name="connsiteY22" fmla="*/ 4146489 h 5811253"/>
                <a:gd name="connsiteX23" fmla="*/ 6617369 w 9408695"/>
                <a:gd name="connsiteY23" fmla="*/ 3970421 h 5811253"/>
                <a:gd name="connsiteX24" fmla="*/ 6737684 w 9408695"/>
                <a:gd name="connsiteY24" fmla="*/ 4006516 h 5811253"/>
                <a:gd name="connsiteX25" fmla="*/ 6653463 w 9408695"/>
                <a:gd name="connsiteY25" fmla="*/ 4114800 h 5811253"/>
                <a:gd name="connsiteX26" fmla="*/ 6797842 w 9408695"/>
                <a:gd name="connsiteY26" fmla="*/ 4668253 h 5811253"/>
                <a:gd name="connsiteX27" fmla="*/ 6785811 w 9408695"/>
                <a:gd name="connsiteY27" fmla="*/ 4920916 h 5811253"/>
                <a:gd name="connsiteX28" fmla="*/ 6749716 w 9408695"/>
                <a:gd name="connsiteY28" fmla="*/ 5053263 h 5811253"/>
                <a:gd name="connsiteX29" fmla="*/ 6882063 w 9408695"/>
                <a:gd name="connsiteY29" fmla="*/ 5113421 h 5811253"/>
                <a:gd name="connsiteX30" fmla="*/ 7375358 w 9408695"/>
                <a:gd name="connsiteY30" fmla="*/ 4957011 h 5811253"/>
                <a:gd name="connsiteX31" fmla="*/ 7495674 w 9408695"/>
                <a:gd name="connsiteY31" fmla="*/ 4944979 h 5811253"/>
                <a:gd name="connsiteX32" fmla="*/ 7736305 w 9408695"/>
                <a:gd name="connsiteY32" fmla="*/ 4993105 h 5811253"/>
                <a:gd name="connsiteX33" fmla="*/ 7904747 w 9408695"/>
                <a:gd name="connsiteY33" fmla="*/ 4908884 h 5811253"/>
                <a:gd name="connsiteX34" fmla="*/ 8073190 w 9408695"/>
                <a:gd name="connsiteY34" fmla="*/ 4969042 h 5811253"/>
                <a:gd name="connsiteX35" fmla="*/ 8289758 w 9408695"/>
                <a:gd name="connsiteY35" fmla="*/ 4860758 h 5811253"/>
                <a:gd name="connsiteX36" fmla="*/ 8361947 w 9408695"/>
                <a:gd name="connsiteY36" fmla="*/ 5293895 h 5811253"/>
                <a:gd name="connsiteX37" fmla="*/ 8662737 w 9408695"/>
                <a:gd name="connsiteY37" fmla="*/ 5426242 h 5811253"/>
                <a:gd name="connsiteX38" fmla="*/ 9408695 w 9408695"/>
                <a:gd name="connsiteY38" fmla="*/ 5811253 h 5811253"/>
                <a:gd name="connsiteX0" fmla="*/ 0 w 9408695"/>
                <a:gd name="connsiteY0" fmla="*/ 0 h 5811253"/>
                <a:gd name="connsiteX1" fmla="*/ 204537 w 9408695"/>
                <a:gd name="connsiteY1" fmla="*/ 204537 h 5811253"/>
                <a:gd name="connsiteX2" fmla="*/ 445169 w 9408695"/>
                <a:gd name="connsiteY2" fmla="*/ 409074 h 5811253"/>
                <a:gd name="connsiteX3" fmla="*/ 842211 w 9408695"/>
                <a:gd name="connsiteY3" fmla="*/ 613611 h 5811253"/>
                <a:gd name="connsiteX4" fmla="*/ 1058779 w 9408695"/>
                <a:gd name="connsiteY4" fmla="*/ 794084 h 5811253"/>
                <a:gd name="connsiteX5" fmla="*/ 1359569 w 9408695"/>
                <a:gd name="connsiteY5" fmla="*/ 890337 h 5811253"/>
                <a:gd name="connsiteX6" fmla="*/ 1479884 w 9408695"/>
                <a:gd name="connsiteY6" fmla="*/ 1058779 h 5811253"/>
                <a:gd name="connsiteX7" fmla="*/ 1624263 w 9408695"/>
                <a:gd name="connsiteY7" fmla="*/ 1491916 h 5811253"/>
                <a:gd name="connsiteX8" fmla="*/ 1600200 w 9408695"/>
                <a:gd name="connsiteY8" fmla="*/ 1840832 h 5811253"/>
                <a:gd name="connsiteX9" fmla="*/ 1828800 w 9408695"/>
                <a:gd name="connsiteY9" fmla="*/ 2418348 h 5811253"/>
                <a:gd name="connsiteX10" fmla="*/ 2165684 w 9408695"/>
                <a:gd name="connsiteY10" fmla="*/ 2995863 h 5811253"/>
                <a:gd name="connsiteX11" fmla="*/ 2695074 w 9408695"/>
                <a:gd name="connsiteY11" fmla="*/ 2863516 h 5811253"/>
                <a:gd name="connsiteX12" fmla="*/ 3056021 w 9408695"/>
                <a:gd name="connsiteY12" fmla="*/ 2995863 h 5811253"/>
                <a:gd name="connsiteX13" fmla="*/ 3392905 w 9408695"/>
                <a:gd name="connsiteY13" fmla="*/ 2995863 h 5811253"/>
                <a:gd name="connsiteX14" fmla="*/ 3477126 w 9408695"/>
                <a:gd name="connsiteY14" fmla="*/ 3140242 h 5811253"/>
                <a:gd name="connsiteX15" fmla="*/ 3633537 w 9408695"/>
                <a:gd name="connsiteY15" fmla="*/ 3128211 h 5811253"/>
                <a:gd name="connsiteX16" fmla="*/ 3777916 w 9408695"/>
                <a:gd name="connsiteY16" fmla="*/ 3043990 h 5811253"/>
                <a:gd name="connsiteX17" fmla="*/ 3886200 w 9408695"/>
                <a:gd name="connsiteY17" fmla="*/ 3116179 h 5811253"/>
                <a:gd name="connsiteX18" fmla="*/ 5173579 w 9408695"/>
                <a:gd name="connsiteY18" fmla="*/ 3056021 h 5811253"/>
                <a:gd name="connsiteX19" fmla="*/ 6039853 w 9408695"/>
                <a:gd name="connsiteY19" fmla="*/ 3705726 h 5811253"/>
                <a:gd name="connsiteX20" fmla="*/ 6208295 w 9408695"/>
                <a:gd name="connsiteY20" fmla="*/ 3898232 h 5811253"/>
                <a:gd name="connsiteX21" fmla="*/ 6364705 w 9408695"/>
                <a:gd name="connsiteY21" fmla="*/ 3982453 h 5811253"/>
                <a:gd name="connsiteX22" fmla="*/ 6410007 w 9408695"/>
                <a:gd name="connsiteY22" fmla="*/ 4146489 h 5811253"/>
                <a:gd name="connsiteX23" fmla="*/ 6572075 w 9408695"/>
                <a:gd name="connsiteY23" fmla="*/ 4086211 h 5811253"/>
                <a:gd name="connsiteX24" fmla="*/ 6737684 w 9408695"/>
                <a:gd name="connsiteY24" fmla="*/ 4006516 h 5811253"/>
                <a:gd name="connsiteX25" fmla="*/ 6653463 w 9408695"/>
                <a:gd name="connsiteY25" fmla="*/ 4114800 h 5811253"/>
                <a:gd name="connsiteX26" fmla="*/ 6797842 w 9408695"/>
                <a:gd name="connsiteY26" fmla="*/ 4668253 h 5811253"/>
                <a:gd name="connsiteX27" fmla="*/ 6785811 w 9408695"/>
                <a:gd name="connsiteY27" fmla="*/ 4920916 h 5811253"/>
                <a:gd name="connsiteX28" fmla="*/ 6749716 w 9408695"/>
                <a:gd name="connsiteY28" fmla="*/ 5053263 h 5811253"/>
                <a:gd name="connsiteX29" fmla="*/ 6882063 w 9408695"/>
                <a:gd name="connsiteY29" fmla="*/ 5113421 h 5811253"/>
                <a:gd name="connsiteX30" fmla="*/ 7375358 w 9408695"/>
                <a:gd name="connsiteY30" fmla="*/ 4957011 h 5811253"/>
                <a:gd name="connsiteX31" fmla="*/ 7495674 w 9408695"/>
                <a:gd name="connsiteY31" fmla="*/ 4944979 h 5811253"/>
                <a:gd name="connsiteX32" fmla="*/ 7736305 w 9408695"/>
                <a:gd name="connsiteY32" fmla="*/ 4993105 h 5811253"/>
                <a:gd name="connsiteX33" fmla="*/ 7904747 w 9408695"/>
                <a:gd name="connsiteY33" fmla="*/ 4908884 h 5811253"/>
                <a:gd name="connsiteX34" fmla="*/ 8073190 w 9408695"/>
                <a:gd name="connsiteY34" fmla="*/ 4969042 h 5811253"/>
                <a:gd name="connsiteX35" fmla="*/ 8289758 w 9408695"/>
                <a:gd name="connsiteY35" fmla="*/ 4860758 h 5811253"/>
                <a:gd name="connsiteX36" fmla="*/ 8361947 w 9408695"/>
                <a:gd name="connsiteY36" fmla="*/ 5293895 h 5811253"/>
                <a:gd name="connsiteX37" fmla="*/ 8662737 w 9408695"/>
                <a:gd name="connsiteY37" fmla="*/ 5426242 h 5811253"/>
                <a:gd name="connsiteX38" fmla="*/ 9408695 w 9408695"/>
                <a:gd name="connsiteY38" fmla="*/ 5811253 h 5811253"/>
                <a:gd name="connsiteX0" fmla="*/ 0 w 9408695"/>
                <a:gd name="connsiteY0" fmla="*/ 0 h 5811253"/>
                <a:gd name="connsiteX1" fmla="*/ 204537 w 9408695"/>
                <a:gd name="connsiteY1" fmla="*/ 204537 h 5811253"/>
                <a:gd name="connsiteX2" fmla="*/ 445169 w 9408695"/>
                <a:gd name="connsiteY2" fmla="*/ 409074 h 5811253"/>
                <a:gd name="connsiteX3" fmla="*/ 842211 w 9408695"/>
                <a:gd name="connsiteY3" fmla="*/ 613611 h 5811253"/>
                <a:gd name="connsiteX4" fmla="*/ 1058779 w 9408695"/>
                <a:gd name="connsiteY4" fmla="*/ 794084 h 5811253"/>
                <a:gd name="connsiteX5" fmla="*/ 1359569 w 9408695"/>
                <a:gd name="connsiteY5" fmla="*/ 890337 h 5811253"/>
                <a:gd name="connsiteX6" fmla="*/ 1479884 w 9408695"/>
                <a:gd name="connsiteY6" fmla="*/ 1058779 h 5811253"/>
                <a:gd name="connsiteX7" fmla="*/ 1624263 w 9408695"/>
                <a:gd name="connsiteY7" fmla="*/ 1491916 h 5811253"/>
                <a:gd name="connsiteX8" fmla="*/ 1600200 w 9408695"/>
                <a:gd name="connsiteY8" fmla="*/ 1840832 h 5811253"/>
                <a:gd name="connsiteX9" fmla="*/ 1828800 w 9408695"/>
                <a:gd name="connsiteY9" fmla="*/ 2418348 h 5811253"/>
                <a:gd name="connsiteX10" fmla="*/ 2165684 w 9408695"/>
                <a:gd name="connsiteY10" fmla="*/ 2995863 h 5811253"/>
                <a:gd name="connsiteX11" fmla="*/ 2695074 w 9408695"/>
                <a:gd name="connsiteY11" fmla="*/ 2863516 h 5811253"/>
                <a:gd name="connsiteX12" fmla="*/ 3056021 w 9408695"/>
                <a:gd name="connsiteY12" fmla="*/ 2995863 h 5811253"/>
                <a:gd name="connsiteX13" fmla="*/ 3392905 w 9408695"/>
                <a:gd name="connsiteY13" fmla="*/ 2995863 h 5811253"/>
                <a:gd name="connsiteX14" fmla="*/ 3477126 w 9408695"/>
                <a:gd name="connsiteY14" fmla="*/ 3140242 h 5811253"/>
                <a:gd name="connsiteX15" fmla="*/ 3642597 w 9408695"/>
                <a:gd name="connsiteY15" fmla="*/ 3176457 h 5811253"/>
                <a:gd name="connsiteX16" fmla="*/ 3777916 w 9408695"/>
                <a:gd name="connsiteY16" fmla="*/ 3043990 h 5811253"/>
                <a:gd name="connsiteX17" fmla="*/ 3886200 w 9408695"/>
                <a:gd name="connsiteY17" fmla="*/ 3116179 h 5811253"/>
                <a:gd name="connsiteX18" fmla="*/ 5173579 w 9408695"/>
                <a:gd name="connsiteY18" fmla="*/ 3056021 h 5811253"/>
                <a:gd name="connsiteX19" fmla="*/ 6039853 w 9408695"/>
                <a:gd name="connsiteY19" fmla="*/ 3705726 h 5811253"/>
                <a:gd name="connsiteX20" fmla="*/ 6208295 w 9408695"/>
                <a:gd name="connsiteY20" fmla="*/ 3898232 h 5811253"/>
                <a:gd name="connsiteX21" fmla="*/ 6364705 w 9408695"/>
                <a:gd name="connsiteY21" fmla="*/ 3982453 h 5811253"/>
                <a:gd name="connsiteX22" fmla="*/ 6410007 w 9408695"/>
                <a:gd name="connsiteY22" fmla="*/ 4146489 h 5811253"/>
                <a:gd name="connsiteX23" fmla="*/ 6572075 w 9408695"/>
                <a:gd name="connsiteY23" fmla="*/ 4086211 h 5811253"/>
                <a:gd name="connsiteX24" fmla="*/ 6737684 w 9408695"/>
                <a:gd name="connsiteY24" fmla="*/ 4006516 h 5811253"/>
                <a:gd name="connsiteX25" fmla="*/ 6653463 w 9408695"/>
                <a:gd name="connsiteY25" fmla="*/ 4114800 h 5811253"/>
                <a:gd name="connsiteX26" fmla="*/ 6797842 w 9408695"/>
                <a:gd name="connsiteY26" fmla="*/ 4668253 h 5811253"/>
                <a:gd name="connsiteX27" fmla="*/ 6785811 w 9408695"/>
                <a:gd name="connsiteY27" fmla="*/ 4920916 h 5811253"/>
                <a:gd name="connsiteX28" fmla="*/ 6749716 w 9408695"/>
                <a:gd name="connsiteY28" fmla="*/ 5053263 h 5811253"/>
                <a:gd name="connsiteX29" fmla="*/ 6882063 w 9408695"/>
                <a:gd name="connsiteY29" fmla="*/ 5113421 h 5811253"/>
                <a:gd name="connsiteX30" fmla="*/ 7375358 w 9408695"/>
                <a:gd name="connsiteY30" fmla="*/ 4957011 h 5811253"/>
                <a:gd name="connsiteX31" fmla="*/ 7495674 w 9408695"/>
                <a:gd name="connsiteY31" fmla="*/ 4944979 h 5811253"/>
                <a:gd name="connsiteX32" fmla="*/ 7736305 w 9408695"/>
                <a:gd name="connsiteY32" fmla="*/ 4993105 h 5811253"/>
                <a:gd name="connsiteX33" fmla="*/ 7904747 w 9408695"/>
                <a:gd name="connsiteY33" fmla="*/ 4908884 h 5811253"/>
                <a:gd name="connsiteX34" fmla="*/ 8073190 w 9408695"/>
                <a:gd name="connsiteY34" fmla="*/ 4969042 h 5811253"/>
                <a:gd name="connsiteX35" fmla="*/ 8289758 w 9408695"/>
                <a:gd name="connsiteY35" fmla="*/ 4860758 h 5811253"/>
                <a:gd name="connsiteX36" fmla="*/ 8361947 w 9408695"/>
                <a:gd name="connsiteY36" fmla="*/ 5293895 h 5811253"/>
                <a:gd name="connsiteX37" fmla="*/ 8662737 w 9408695"/>
                <a:gd name="connsiteY37" fmla="*/ 5426242 h 5811253"/>
                <a:gd name="connsiteX38" fmla="*/ 9408695 w 9408695"/>
                <a:gd name="connsiteY38" fmla="*/ 5811253 h 5811253"/>
                <a:gd name="connsiteX0" fmla="*/ 0 w 9408695"/>
                <a:gd name="connsiteY0" fmla="*/ 0 h 5811253"/>
                <a:gd name="connsiteX1" fmla="*/ 204537 w 9408695"/>
                <a:gd name="connsiteY1" fmla="*/ 204537 h 5811253"/>
                <a:gd name="connsiteX2" fmla="*/ 445169 w 9408695"/>
                <a:gd name="connsiteY2" fmla="*/ 409074 h 5811253"/>
                <a:gd name="connsiteX3" fmla="*/ 842211 w 9408695"/>
                <a:gd name="connsiteY3" fmla="*/ 613611 h 5811253"/>
                <a:gd name="connsiteX4" fmla="*/ 1058779 w 9408695"/>
                <a:gd name="connsiteY4" fmla="*/ 794084 h 5811253"/>
                <a:gd name="connsiteX5" fmla="*/ 1359569 w 9408695"/>
                <a:gd name="connsiteY5" fmla="*/ 890337 h 5811253"/>
                <a:gd name="connsiteX6" fmla="*/ 1479884 w 9408695"/>
                <a:gd name="connsiteY6" fmla="*/ 1058779 h 5811253"/>
                <a:gd name="connsiteX7" fmla="*/ 1624263 w 9408695"/>
                <a:gd name="connsiteY7" fmla="*/ 1491916 h 5811253"/>
                <a:gd name="connsiteX8" fmla="*/ 1600200 w 9408695"/>
                <a:gd name="connsiteY8" fmla="*/ 1840832 h 5811253"/>
                <a:gd name="connsiteX9" fmla="*/ 1828800 w 9408695"/>
                <a:gd name="connsiteY9" fmla="*/ 2418348 h 5811253"/>
                <a:gd name="connsiteX10" fmla="*/ 2165684 w 9408695"/>
                <a:gd name="connsiteY10" fmla="*/ 2995863 h 5811253"/>
                <a:gd name="connsiteX11" fmla="*/ 2695074 w 9408695"/>
                <a:gd name="connsiteY11" fmla="*/ 2863516 h 5811253"/>
                <a:gd name="connsiteX12" fmla="*/ 3056021 w 9408695"/>
                <a:gd name="connsiteY12" fmla="*/ 2995863 h 5811253"/>
                <a:gd name="connsiteX13" fmla="*/ 3392905 w 9408695"/>
                <a:gd name="connsiteY13" fmla="*/ 2995863 h 5811253"/>
                <a:gd name="connsiteX14" fmla="*/ 3477126 w 9408695"/>
                <a:gd name="connsiteY14" fmla="*/ 3140242 h 5811253"/>
                <a:gd name="connsiteX15" fmla="*/ 3642597 w 9408695"/>
                <a:gd name="connsiteY15" fmla="*/ 3176457 h 5811253"/>
                <a:gd name="connsiteX16" fmla="*/ 3777916 w 9408695"/>
                <a:gd name="connsiteY16" fmla="*/ 3043990 h 5811253"/>
                <a:gd name="connsiteX17" fmla="*/ 3886200 w 9408695"/>
                <a:gd name="connsiteY17" fmla="*/ 3116179 h 5811253"/>
                <a:gd name="connsiteX18" fmla="*/ 5173579 w 9408695"/>
                <a:gd name="connsiteY18" fmla="*/ 3056021 h 5811253"/>
                <a:gd name="connsiteX19" fmla="*/ 6039853 w 9408695"/>
                <a:gd name="connsiteY19" fmla="*/ 3705726 h 5811253"/>
                <a:gd name="connsiteX20" fmla="*/ 6208295 w 9408695"/>
                <a:gd name="connsiteY20" fmla="*/ 3898232 h 5811253"/>
                <a:gd name="connsiteX21" fmla="*/ 6364705 w 9408695"/>
                <a:gd name="connsiteY21" fmla="*/ 3982453 h 5811253"/>
                <a:gd name="connsiteX22" fmla="*/ 6410007 w 9408695"/>
                <a:gd name="connsiteY22" fmla="*/ 4146489 h 5811253"/>
                <a:gd name="connsiteX23" fmla="*/ 6572075 w 9408695"/>
                <a:gd name="connsiteY23" fmla="*/ 4086211 h 5811253"/>
                <a:gd name="connsiteX24" fmla="*/ 6665209 w 9408695"/>
                <a:gd name="connsiteY24" fmla="*/ 4112655 h 5811253"/>
                <a:gd name="connsiteX25" fmla="*/ 6653463 w 9408695"/>
                <a:gd name="connsiteY25" fmla="*/ 4114800 h 5811253"/>
                <a:gd name="connsiteX26" fmla="*/ 6797842 w 9408695"/>
                <a:gd name="connsiteY26" fmla="*/ 4668253 h 5811253"/>
                <a:gd name="connsiteX27" fmla="*/ 6785811 w 9408695"/>
                <a:gd name="connsiteY27" fmla="*/ 4920916 h 5811253"/>
                <a:gd name="connsiteX28" fmla="*/ 6749716 w 9408695"/>
                <a:gd name="connsiteY28" fmla="*/ 5053263 h 5811253"/>
                <a:gd name="connsiteX29" fmla="*/ 6882063 w 9408695"/>
                <a:gd name="connsiteY29" fmla="*/ 5113421 h 5811253"/>
                <a:gd name="connsiteX30" fmla="*/ 7375358 w 9408695"/>
                <a:gd name="connsiteY30" fmla="*/ 4957011 h 5811253"/>
                <a:gd name="connsiteX31" fmla="*/ 7495674 w 9408695"/>
                <a:gd name="connsiteY31" fmla="*/ 4944979 h 5811253"/>
                <a:gd name="connsiteX32" fmla="*/ 7736305 w 9408695"/>
                <a:gd name="connsiteY32" fmla="*/ 4993105 h 5811253"/>
                <a:gd name="connsiteX33" fmla="*/ 7904747 w 9408695"/>
                <a:gd name="connsiteY33" fmla="*/ 4908884 h 5811253"/>
                <a:gd name="connsiteX34" fmla="*/ 8073190 w 9408695"/>
                <a:gd name="connsiteY34" fmla="*/ 4969042 h 5811253"/>
                <a:gd name="connsiteX35" fmla="*/ 8289758 w 9408695"/>
                <a:gd name="connsiteY35" fmla="*/ 4860758 h 5811253"/>
                <a:gd name="connsiteX36" fmla="*/ 8361947 w 9408695"/>
                <a:gd name="connsiteY36" fmla="*/ 5293895 h 5811253"/>
                <a:gd name="connsiteX37" fmla="*/ 8662737 w 9408695"/>
                <a:gd name="connsiteY37" fmla="*/ 5426242 h 5811253"/>
                <a:gd name="connsiteX38" fmla="*/ 9408695 w 9408695"/>
                <a:gd name="connsiteY38" fmla="*/ 5811253 h 5811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408695" h="5811253">
                  <a:moveTo>
                    <a:pt x="0" y="0"/>
                  </a:moveTo>
                  <a:lnTo>
                    <a:pt x="204537" y="204537"/>
                  </a:lnTo>
                  <a:lnTo>
                    <a:pt x="445169" y="409074"/>
                  </a:lnTo>
                  <a:lnTo>
                    <a:pt x="842211" y="613611"/>
                  </a:lnTo>
                  <a:lnTo>
                    <a:pt x="1058779" y="794084"/>
                  </a:lnTo>
                  <a:lnTo>
                    <a:pt x="1359569" y="890337"/>
                  </a:lnTo>
                  <a:lnTo>
                    <a:pt x="1479884" y="1058779"/>
                  </a:lnTo>
                  <a:lnTo>
                    <a:pt x="1624263" y="1491916"/>
                  </a:lnTo>
                  <a:lnTo>
                    <a:pt x="1600200" y="1840832"/>
                  </a:lnTo>
                  <a:lnTo>
                    <a:pt x="1828800" y="2418348"/>
                  </a:lnTo>
                  <a:lnTo>
                    <a:pt x="2165684" y="2995863"/>
                  </a:lnTo>
                  <a:lnTo>
                    <a:pt x="2695074" y="2863516"/>
                  </a:lnTo>
                  <a:lnTo>
                    <a:pt x="3056021" y="2995863"/>
                  </a:lnTo>
                  <a:lnTo>
                    <a:pt x="3392905" y="2995863"/>
                  </a:lnTo>
                  <a:lnTo>
                    <a:pt x="3477126" y="3140242"/>
                  </a:lnTo>
                  <a:lnTo>
                    <a:pt x="3642597" y="3176457"/>
                  </a:lnTo>
                  <a:lnTo>
                    <a:pt x="3777916" y="3043990"/>
                  </a:lnTo>
                  <a:lnTo>
                    <a:pt x="3886200" y="3116179"/>
                  </a:lnTo>
                  <a:lnTo>
                    <a:pt x="5173579" y="3056021"/>
                  </a:lnTo>
                  <a:lnTo>
                    <a:pt x="6039853" y="3705726"/>
                  </a:lnTo>
                  <a:lnTo>
                    <a:pt x="6208295" y="3898232"/>
                  </a:lnTo>
                  <a:cubicBezTo>
                    <a:pt x="6260432" y="3926306"/>
                    <a:pt x="6331086" y="3941077"/>
                    <a:pt x="6364705" y="3982453"/>
                  </a:cubicBezTo>
                  <a:cubicBezTo>
                    <a:pt x="6398324" y="4023829"/>
                    <a:pt x="6375445" y="4129196"/>
                    <a:pt x="6410007" y="4146489"/>
                  </a:cubicBezTo>
                  <a:cubicBezTo>
                    <a:pt x="6444569" y="4163782"/>
                    <a:pt x="6518052" y="4106304"/>
                    <a:pt x="6572075" y="4086211"/>
                  </a:cubicBezTo>
                  <a:lnTo>
                    <a:pt x="6665209" y="4112655"/>
                  </a:lnTo>
                  <a:lnTo>
                    <a:pt x="6653463" y="4114800"/>
                  </a:lnTo>
                  <a:lnTo>
                    <a:pt x="6797842" y="4668253"/>
                  </a:lnTo>
                  <a:lnTo>
                    <a:pt x="6785811" y="4920916"/>
                  </a:lnTo>
                  <a:lnTo>
                    <a:pt x="6749716" y="5053263"/>
                  </a:lnTo>
                  <a:lnTo>
                    <a:pt x="6882063" y="5113421"/>
                  </a:lnTo>
                  <a:lnTo>
                    <a:pt x="7375358" y="4957011"/>
                  </a:lnTo>
                  <a:lnTo>
                    <a:pt x="7495674" y="4944979"/>
                  </a:lnTo>
                  <a:lnTo>
                    <a:pt x="7736305" y="4993105"/>
                  </a:lnTo>
                  <a:lnTo>
                    <a:pt x="7904747" y="4908884"/>
                  </a:lnTo>
                  <a:lnTo>
                    <a:pt x="8073190" y="4969042"/>
                  </a:lnTo>
                  <a:lnTo>
                    <a:pt x="8289758" y="4860758"/>
                  </a:lnTo>
                  <a:lnTo>
                    <a:pt x="8361947" y="5293895"/>
                  </a:lnTo>
                  <a:lnTo>
                    <a:pt x="8662737" y="5426242"/>
                  </a:lnTo>
                  <a:lnTo>
                    <a:pt x="9408695" y="5811253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247972951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6FDAD95C-FE54-BE43-A3C9-6223697FDD85}"/>
              </a:ext>
            </a:extLst>
          </p:cNvPr>
          <p:cNvGrpSpPr/>
          <p:nvPr/>
        </p:nvGrpSpPr>
        <p:grpSpPr>
          <a:xfrm>
            <a:off x="4440195" y="1043661"/>
            <a:ext cx="3195126" cy="5542198"/>
            <a:chOff x="4427000" y="1203736"/>
            <a:chExt cx="3195126" cy="5542198"/>
          </a:xfrm>
        </p:grpSpPr>
        <p:sp>
          <p:nvSpPr>
            <p:cNvPr id="7" name="Freihandform 6">
              <a:extLst>
                <a:ext uri="{FF2B5EF4-FFF2-40B4-BE49-F238E27FC236}">
                  <a16:creationId xmlns:a16="http://schemas.microsoft.com/office/drawing/2014/main" id="{2CF47709-11F5-BF4B-833C-CD7C23A0889D}"/>
                </a:ext>
              </a:extLst>
            </p:cNvPr>
            <p:cNvSpPr/>
            <p:nvPr/>
          </p:nvSpPr>
          <p:spPr>
            <a:xfrm rot="5400000">
              <a:off x="3253464" y="2377272"/>
              <a:ext cx="5542198" cy="3195126"/>
            </a:xfrm>
            <a:custGeom>
              <a:avLst/>
              <a:gdLst>
                <a:gd name="connsiteX0" fmla="*/ 0 w 9444789"/>
                <a:gd name="connsiteY0" fmla="*/ 0 h 5799221"/>
                <a:gd name="connsiteX1" fmla="*/ 120316 w 9444789"/>
                <a:gd name="connsiteY1" fmla="*/ 12032 h 5799221"/>
                <a:gd name="connsiteX2" fmla="*/ 216568 w 9444789"/>
                <a:gd name="connsiteY2" fmla="*/ 180474 h 5799221"/>
                <a:gd name="connsiteX3" fmla="*/ 372979 w 9444789"/>
                <a:gd name="connsiteY3" fmla="*/ 348916 h 5799221"/>
                <a:gd name="connsiteX4" fmla="*/ 649705 w 9444789"/>
                <a:gd name="connsiteY4" fmla="*/ 469232 h 5799221"/>
                <a:gd name="connsiteX5" fmla="*/ 902368 w 9444789"/>
                <a:gd name="connsiteY5" fmla="*/ 613611 h 5799221"/>
                <a:gd name="connsiteX6" fmla="*/ 1070810 w 9444789"/>
                <a:gd name="connsiteY6" fmla="*/ 745958 h 5799221"/>
                <a:gd name="connsiteX7" fmla="*/ 1371600 w 9444789"/>
                <a:gd name="connsiteY7" fmla="*/ 854242 h 5799221"/>
                <a:gd name="connsiteX8" fmla="*/ 1552073 w 9444789"/>
                <a:gd name="connsiteY8" fmla="*/ 1082842 h 5799221"/>
                <a:gd name="connsiteX9" fmla="*/ 1672389 w 9444789"/>
                <a:gd name="connsiteY9" fmla="*/ 1528011 h 5799221"/>
                <a:gd name="connsiteX10" fmla="*/ 1672389 w 9444789"/>
                <a:gd name="connsiteY10" fmla="*/ 1888958 h 5799221"/>
                <a:gd name="connsiteX11" fmla="*/ 1913021 w 9444789"/>
                <a:gd name="connsiteY11" fmla="*/ 2514600 h 5799221"/>
                <a:gd name="connsiteX12" fmla="*/ 2225842 w 9444789"/>
                <a:gd name="connsiteY12" fmla="*/ 3019926 h 5799221"/>
                <a:gd name="connsiteX13" fmla="*/ 2779295 w 9444789"/>
                <a:gd name="connsiteY13" fmla="*/ 2863516 h 5799221"/>
                <a:gd name="connsiteX14" fmla="*/ 3104147 w 9444789"/>
                <a:gd name="connsiteY14" fmla="*/ 3019926 h 5799221"/>
                <a:gd name="connsiteX15" fmla="*/ 3777916 w 9444789"/>
                <a:gd name="connsiteY15" fmla="*/ 3007895 h 5799221"/>
                <a:gd name="connsiteX16" fmla="*/ 3934326 w 9444789"/>
                <a:gd name="connsiteY16" fmla="*/ 3116179 h 5799221"/>
                <a:gd name="connsiteX17" fmla="*/ 4788568 w 9444789"/>
                <a:gd name="connsiteY17" fmla="*/ 3031958 h 5799221"/>
                <a:gd name="connsiteX18" fmla="*/ 5293895 w 9444789"/>
                <a:gd name="connsiteY18" fmla="*/ 3043990 h 5799221"/>
                <a:gd name="connsiteX19" fmla="*/ 6075947 w 9444789"/>
                <a:gd name="connsiteY19" fmla="*/ 3657600 h 5799221"/>
                <a:gd name="connsiteX20" fmla="*/ 6268452 w 9444789"/>
                <a:gd name="connsiteY20" fmla="*/ 3946358 h 5799221"/>
                <a:gd name="connsiteX21" fmla="*/ 6400800 w 9444789"/>
                <a:gd name="connsiteY21" fmla="*/ 3982453 h 5799221"/>
                <a:gd name="connsiteX22" fmla="*/ 6677526 w 9444789"/>
                <a:gd name="connsiteY22" fmla="*/ 3910263 h 5799221"/>
                <a:gd name="connsiteX23" fmla="*/ 6785810 w 9444789"/>
                <a:gd name="connsiteY23" fmla="*/ 4006516 h 5799221"/>
                <a:gd name="connsiteX24" fmla="*/ 6701589 w 9444789"/>
                <a:gd name="connsiteY24" fmla="*/ 4138863 h 5799221"/>
                <a:gd name="connsiteX25" fmla="*/ 6701589 w 9444789"/>
                <a:gd name="connsiteY25" fmla="*/ 4138863 h 5799221"/>
                <a:gd name="connsiteX26" fmla="*/ 8373979 w 9444789"/>
                <a:gd name="connsiteY26" fmla="*/ 4860758 h 5799221"/>
                <a:gd name="connsiteX27" fmla="*/ 8410073 w 9444789"/>
                <a:gd name="connsiteY27" fmla="*/ 5257800 h 5799221"/>
                <a:gd name="connsiteX28" fmla="*/ 8638673 w 9444789"/>
                <a:gd name="connsiteY28" fmla="*/ 5378116 h 5799221"/>
                <a:gd name="connsiteX29" fmla="*/ 8758989 w 9444789"/>
                <a:gd name="connsiteY29" fmla="*/ 5426242 h 5799221"/>
                <a:gd name="connsiteX30" fmla="*/ 8987589 w 9444789"/>
                <a:gd name="connsiteY30" fmla="*/ 5594684 h 5799221"/>
                <a:gd name="connsiteX31" fmla="*/ 9444789 w 9444789"/>
                <a:gd name="connsiteY31" fmla="*/ 5799221 h 579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444789" h="5799221">
                  <a:moveTo>
                    <a:pt x="0" y="0"/>
                  </a:moveTo>
                  <a:lnTo>
                    <a:pt x="120316" y="12032"/>
                  </a:lnTo>
                  <a:lnTo>
                    <a:pt x="216568" y="180474"/>
                  </a:lnTo>
                  <a:lnTo>
                    <a:pt x="372979" y="348916"/>
                  </a:lnTo>
                  <a:lnTo>
                    <a:pt x="649705" y="469232"/>
                  </a:lnTo>
                  <a:lnTo>
                    <a:pt x="902368" y="613611"/>
                  </a:lnTo>
                  <a:lnTo>
                    <a:pt x="1070810" y="745958"/>
                  </a:lnTo>
                  <a:lnTo>
                    <a:pt x="1371600" y="854242"/>
                  </a:lnTo>
                  <a:lnTo>
                    <a:pt x="1552073" y="1082842"/>
                  </a:lnTo>
                  <a:lnTo>
                    <a:pt x="1672389" y="1528011"/>
                  </a:lnTo>
                  <a:lnTo>
                    <a:pt x="1672389" y="1888958"/>
                  </a:lnTo>
                  <a:lnTo>
                    <a:pt x="1913021" y="2514600"/>
                  </a:lnTo>
                  <a:lnTo>
                    <a:pt x="2225842" y="3019926"/>
                  </a:lnTo>
                  <a:lnTo>
                    <a:pt x="2779295" y="2863516"/>
                  </a:lnTo>
                  <a:lnTo>
                    <a:pt x="3104147" y="3019926"/>
                  </a:lnTo>
                  <a:lnTo>
                    <a:pt x="3777916" y="3007895"/>
                  </a:lnTo>
                  <a:lnTo>
                    <a:pt x="3934326" y="3116179"/>
                  </a:lnTo>
                  <a:lnTo>
                    <a:pt x="4788568" y="3031958"/>
                  </a:lnTo>
                  <a:lnTo>
                    <a:pt x="5293895" y="3043990"/>
                  </a:lnTo>
                  <a:lnTo>
                    <a:pt x="6075947" y="3657600"/>
                  </a:lnTo>
                  <a:lnTo>
                    <a:pt x="6268452" y="3946358"/>
                  </a:lnTo>
                  <a:lnTo>
                    <a:pt x="6400800" y="3982453"/>
                  </a:lnTo>
                  <a:lnTo>
                    <a:pt x="6677526" y="3910263"/>
                  </a:lnTo>
                  <a:lnTo>
                    <a:pt x="6785810" y="4006516"/>
                  </a:lnTo>
                  <a:lnTo>
                    <a:pt x="6701589" y="4138863"/>
                  </a:lnTo>
                  <a:lnTo>
                    <a:pt x="6701589" y="4138863"/>
                  </a:lnTo>
                  <a:lnTo>
                    <a:pt x="8373979" y="4860758"/>
                  </a:lnTo>
                  <a:lnTo>
                    <a:pt x="8410073" y="5257800"/>
                  </a:lnTo>
                  <a:lnTo>
                    <a:pt x="8638673" y="5378116"/>
                  </a:lnTo>
                  <a:lnTo>
                    <a:pt x="8758989" y="5426242"/>
                  </a:lnTo>
                  <a:lnTo>
                    <a:pt x="8987589" y="5594684"/>
                  </a:lnTo>
                  <a:lnTo>
                    <a:pt x="9444789" y="5799221"/>
                  </a:lnTo>
                </a:path>
              </a:pathLst>
            </a:custGeom>
            <a:noFill/>
            <a:ln w="76200">
              <a:solidFill>
                <a:srgbClr val="6BE27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" name="Freihandform 3">
              <a:extLst>
                <a:ext uri="{FF2B5EF4-FFF2-40B4-BE49-F238E27FC236}">
                  <a16:creationId xmlns:a16="http://schemas.microsoft.com/office/drawing/2014/main" id="{9D2669E6-30C0-A24A-A926-F097E59ED528}"/>
                </a:ext>
              </a:extLst>
            </p:cNvPr>
            <p:cNvSpPr/>
            <p:nvPr/>
          </p:nvSpPr>
          <p:spPr>
            <a:xfrm rot="5400000">
              <a:off x="7348479" y="2768362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4B39E1F-CFE0-2D49-9431-EE3C73BBF5ED}"/>
                </a:ext>
              </a:extLst>
            </p:cNvPr>
            <p:cNvSpPr/>
            <p:nvPr/>
          </p:nvSpPr>
          <p:spPr>
            <a:xfrm>
              <a:off x="4433927" y="6211420"/>
              <a:ext cx="290946" cy="2890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DBDDA31-336A-C44B-8EC0-BD4B92BC65C3}"/>
                </a:ext>
              </a:extLst>
            </p:cNvPr>
            <p:cNvSpPr/>
            <p:nvPr/>
          </p:nvSpPr>
          <p:spPr>
            <a:xfrm>
              <a:off x="5884882" y="3077585"/>
              <a:ext cx="290946" cy="2890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83E2364-0405-1B48-AFF7-7515AD29BF7B}"/>
                </a:ext>
              </a:extLst>
            </p:cNvPr>
            <p:cNvSpPr/>
            <p:nvPr/>
          </p:nvSpPr>
          <p:spPr>
            <a:xfrm>
              <a:off x="5374500" y="4831124"/>
              <a:ext cx="290946" cy="2890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3877B0E-01F7-8A45-BC49-31650504609C}"/>
                </a:ext>
              </a:extLst>
            </p:cNvPr>
            <p:cNvSpPr/>
            <p:nvPr/>
          </p:nvSpPr>
          <p:spPr>
            <a:xfrm>
              <a:off x="5112327" y="4975659"/>
              <a:ext cx="290946" cy="2890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F4C2782-9B63-6A40-95C9-D7C96DC200FE}"/>
                </a:ext>
              </a:extLst>
            </p:cNvPr>
            <p:cNvSpPr/>
            <p:nvPr/>
          </p:nvSpPr>
          <p:spPr>
            <a:xfrm>
              <a:off x="7382613" y="1265356"/>
              <a:ext cx="165782" cy="170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2EE5644-D49D-5D40-BBC5-49606D28EC1A}"/>
                </a:ext>
              </a:extLst>
            </p:cNvPr>
            <p:cNvSpPr/>
            <p:nvPr/>
          </p:nvSpPr>
          <p:spPr>
            <a:xfrm>
              <a:off x="7299722" y="1462965"/>
              <a:ext cx="165782" cy="170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6C421F2-5C20-1C46-B77C-18EBCDB8FD55}"/>
                </a:ext>
              </a:extLst>
            </p:cNvPr>
            <p:cNvSpPr/>
            <p:nvPr/>
          </p:nvSpPr>
          <p:spPr>
            <a:xfrm>
              <a:off x="7158206" y="1633789"/>
              <a:ext cx="165782" cy="170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30C3159-F731-CB4D-BD43-7AF6FEF7CC12}"/>
                </a:ext>
              </a:extLst>
            </p:cNvPr>
            <p:cNvSpPr/>
            <p:nvPr/>
          </p:nvSpPr>
          <p:spPr>
            <a:xfrm>
              <a:off x="7079407" y="1860896"/>
              <a:ext cx="165782" cy="170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FEF768A-90ED-964C-9331-DA28DA3A9A64}"/>
                </a:ext>
              </a:extLst>
            </p:cNvPr>
            <p:cNvSpPr/>
            <p:nvPr/>
          </p:nvSpPr>
          <p:spPr>
            <a:xfrm>
              <a:off x="5874327" y="2522641"/>
              <a:ext cx="290946" cy="2890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804301D-E77F-424B-855B-1BE6147606C8}"/>
                </a:ext>
              </a:extLst>
            </p:cNvPr>
            <p:cNvSpPr/>
            <p:nvPr/>
          </p:nvSpPr>
          <p:spPr>
            <a:xfrm>
              <a:off x="5862204" y="3404106"/>
              <a:ext cx="290946" cy="2890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-35469" y="-33606"/>
            <a:ext cx="12387126" cy="685800"/>
            <a:chOff x="-35469" y="-33606"/>
            <a:chExt cx="12387126" cy="685800"/>
          </a:xfrm>
        </p:grpSpPr>
        <p:sp>
          <p:nvSpPr>
            <p:cNvPr id="12" name="Rechteck 11">
              <a:hlinkClick r:id="" action="ppaction://hlinkshowjump?jump=lastslideviewed"/>
            </p:cNvPr>
            <p:cNvSpPr>
              <a:spLocks noChangeAspect="1"/>
            </p:cNvSpPr>
            <p:nvPr/>
          </p:nvSpPr>
          <p:spPr>
            <a:xfrm>
              <a:off x="0" y="-8784"/>
              <a:ext cx="12192000" cy="555413"/>
            </a:xfrm>
            <a:prstGeom prst="rect">
              <a:avLst/>
            </a:prstGeom>
            <a:solidFill>
              <a:srgbClr val="4372C4"/>
            </a:solidFill>
            <a:ln w="26424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de-DE" sz="2600" dirty="0"/>
                <a:t>Projekt X 90 </a:t>
              </a:r>
            </a:p>
          </p:txBody>
        </p:sp>
        <p:pic>
          <p:nvPicPr>
            <p:cNvPr id="13" name="Bild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49" y="-33606"/>
              <a:ext cx="521025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13"/>
            <p:cNvCxnSpPr/>
            <p:nvPr/>
          </p:nvCxnSpPr>
          <p:spPr>
            <a:xfrm>
              <a:off x="0" y="551543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-35469" y="0"/>
              <a:ext cx="123516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reihandform 5">
            <a:extLst>
              <a:ext uri="{FF2B5EF4-FFF2-40B4-BE49-F238E27FC236}">
                <a16:creationId xmlns:a16="http://schemas.microsoft.com/office/drawing/2014/main" id="{D3A34325-5F1B-6246-B011-467500E10C60}"/>
              </a:ext>
            </a:extLst>
          </p:cNvPr>
          <p:cNvSpPr/>
          <p:nvPr/>
        </p:nvSpPr>
        <p:spPr>
          <a:xfrm>
            <a:off x="5874327" y="831269"/>
            <a:ext cx="1967346" cy="2729344"/>
          </a:xfrm>
          <a:custGeom>
            <a:avLst/>
            <a:gdLst>
              <a:gd name="connsiteX0" fmla="*/ 96982 w 1454728"/>
              <a:gd name="connsiteY0" fmla="*/ 0 h 3713018"/>
              <a:gd name="connsiteX1" fmla="*/ 0 w 1454728"/>
              <a:gd name="connsiteY1" fmla="*/ 651163 h 3713018"/>
              <a:gd name="connsiteX2" fmla="*/ 443346 w 1454728"/>
              <a:gd name="connsiteY2" fmla="*/ 1551709 h 3713018"/>
              <a:gd name="connsiteX3" fmla="*/ 1011382 w 1454728"/>
              <a:gd name="connsiteY3" fmla="*/ 2826327 h 3713018"/>
              <a:gd name="connsiteX4" fmla="*/ 1454728 w 1454728"/>
              <a:gd name="connsiteY4" fmla="*/ 3713018 h 3713018"/>
              <a:gd name="connsiteX0" fmla="*/ 96982 w 1967346"/>
              <a:gd name="connsiteY0" fmla="*/ 0 h 3089563"/>
              <a:gd name="connsiteX1" fmla="*/ 0 w 1967346"/>
              <a:gd name="connsiteY1" fmla="*/ 651163 h 3089563"/>
              <a:gd name="connsiteX2" fmla="*/ 443346 w 1967346"/>
              <a:gd name="connsiteY2" fmla="*/ 1551709 h 3089563"/>
              <a:gd name="connsiteX3" fmla="*/ 1011382 w 1967346"/>
              <a:gd name="connsiteY3" fmla="*/ 2826327 h 3089563"/>
              <a:gd name="connsiteX4" fmla="*/ 1967346 w 1967346"/>
              <a:gd name="connsiteY4" fmla="*/ 3089563 h 3089563"/>
              <a:gd name="connsiteX0" fmla="*/ 83128 w 1967346"/>
              <a:gd name="connsiteY0" fmla="*/ 0 h 2729344"/>
              <a:gd name="connsiteX1" fmla="*/ 0 w 1967346"/>
              <a:gd name="connsiteY1" fmla="*/ 290944 h 2729344"/>
              <a:gd name="connsiteX2" fmla="*/ 443346 w 1967346"/>
              <a:gd name="connsiteY2" fmla="*/ 1191490 h 2729344"/>
              <a:gd name="connsiteX3" fmla="*/ 1011382 w 1967346"/>
              <a:gd name="connsiteY3" fmla="*/ 2466108 h 2729344"/>
              <a:gd name="connsiteX4" fmla="*/ 1967346 w 1967346"/>
              <a:gd name="connsiteY4" fmla="*/ 2729344 h 272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346" h="2729344">
                <a:moveTo>
                  <a:pt x="83128" y="0"/>
                </a:moveTo>
                <a:lnTo>
                  <a:pt x="0" y="290944"/>
                </a:lnTo>
                <a:lnTo>
                  <a:pt x="443346" y="1191490"/>
                </a:lnTo>
                <a:lnTo>
                  <a:pt x="1011382" y="2466108"/>
                </a:lnTo>
                <a:lnTo>
                  <a:pt x="1967346" y="2729344"/>
                </a:lnTo>
              </a:path>
            </a:pathLst>
          </a:cu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AC1D271-0332-0349-9D90-B0A0E8E912C8}"/>
              </a:ext>
            </a:extLst>
          </p:cNvPr>
          <p:cNvSpPr/>
          <p:nvPr/>
        </p:nvSpPr>
        <p:spPr>
          <a:xfrm>
            <a:off x="21308765" y="-577205"/>
            <a:ext cx="165782" cy="17082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2BC896FB-7055-E44D-B36D-8F4CAC1F2062}"/>
              </a:ext>
            </a:extLst>
          </p:cNvPr>
          <p:cNvGrpSpPr/>
          <p:nvPr/>
        </p:nvGrpSpPr>
        <p:grpSpPr>
          <a:xfrm>
            <a:off x="423159" y="987141"/>
            <a:ext cx="3201754" cy="5521019"/>
            <a:chOff x="501583" y="834935"/>
            <a:chExt cx="3201754" cy="5521019"/>
          </a:xfrm>
        </p:grpSpPr>
        <p:sp>
          <p:nvSpPr>
            <p:cNvPr id="8" name="Freihandform 7">
              <a:extLst>
                <a:ext uri="{FF2B5EF4-FFF2-40B4-BE49-F238E27FC236}">
                  <a16:creationId xmlns:a16="http://schemas.microsoft.com/office/drawing/2014/main" id="{8C01ABF1-9532-654D-8272-ED55AF99E2AE}"/>
                </a:ext>
              </a:extLst>
            </p:cNvPr>
            <p:cNvSpPr/>
            <p:nvPr/>
          </p:nvSpPr>
          <p:spPr>
            <a:xfrm rot="5400000">
              <a:off x="-658050" y="1994568"/>
              <a:ext cx="5521019" cy="3201754"/>
            </a:xfrm>
            <a:custGeom>
              <a:avLst/>
              <a:gdLst>
                <a:gd name="connsiteX0" fmla="*/ 0 w 9408695"/>
                <a:gd name="connsiteY0" fmla="*/ 0 h 5811253"/>
                <a:gd name="connsiteX1" fmla="*/ 204537 w 9408695"/>
                <a:gd name="connsiteY1" fmla="*/ 204537 h 5811253"/>
                <a:gd name="connsiteX2" fmla="*/ 445169 w 9408695"/>
                <a:gd name="connsiteY2" fmla="*/ 409074 h 5811253"/>
                <a:gd name="connsiteX3" fmla="*/ 842211 w 9408695"/>
                <a:gd name="connsiteY3" fmla="*/ 613611 h 5811253"/>
                <a:gd name="connsiteX4" fmla="*/ 1058779 w 9408695"/>
                <a:gd name="connsiteY4" fmla="*/ 794084 h 5811253"/>
                <a:gd name="connsiteX5" fmla="*/ 1359569 w 9408695"/>
                <a:gd name="connsiteY5" fmla="*/ 890337 h 5811253"/>
                <a:gd name="connsiteX6" fmla="*/ 1479884 w 9408695"/>
                <a:gd name="connsiteY6" fmla="*/ 1058779 h 5811253"/>
                <a:gd name="connsiteX7" fmla="*/ 1624263 w 9408695"/>
                <a:gd name="connsiteY7" fmla="*/ 1491916 h 5811253"/>
                <a:gd name="connsiteX8" fmla="*/ 1600200 w 9408695"/>
                <a:gd name="connsiteY8" fmla="*/ 1840832 h 5811253"/>
                <a:gd name="connsiteX9" fmla="*/ 1828800 w 9408695"/>
                <a:gd name="connsiteY9" fmla="*/ 2418348 h 5811253"/>
                <a:gd name="connsiteX10" fmla="*/ 2165684 w 9408695"/>
                <a:gd name="connsiteY10" fmla="*/ 2995863 h 5811253"/>
                <a:gd name="connsiteX11" fmla="*/ 2695074 w 9408695"/>
                <a:gd name="connsiteY11" fmla="*/ 2863516 h 5811253"/>
                <a:gd name="connsiteX12" fmla="*/ 3056021 w 9408695"/>
                <a:gd name="connsiteY12" fmla="*/ 2995863 h 5811253"/>
                <a:gd name="connsiteX13" fmla="*/ 3392905 w 9408695"/>
                <a:gd name="connsiteY13" fmla="*/ 2995863 h 5811253"/>
                <a:gd name="connsiteX14" fmla="*/ 3477126 w 9408695"/>
                <a:gd name="connsiteY14" fmla="*/ 3140242 h 5811253"/>
                <a:gd name="connsiteX15" fmla="*/ 3633537 w 9408695"/>
                <a:gd name="connsiteY15" fmla="*/ 3128211 h 5811253"/>
                <a:gd name="connsiteX16" fmla="*/ 3777916 w 9408695"/>
                <a:gd name="connsiteY16" fmla="*/ 3043990 h 5811253"/>
                <a:gd name="connsiteX17" fmla="*/ 3886200 w 9408695"/>
                <a:gd name="connsiteY17" fmla="*/ 3116179 h 5811253"/>
                <a:gd name="connsiteX18" fmla="*/ 5173579 w 9408695"/>
                <a:gd name="connsiteY18" fmla="*/ 3056021 h 5811253"/>
                <a:gd name="connsiteX19" fmla="*/ 6039853 w 9408695"/>
                <a:gd name="connsiteY19" fmla="*/ 3705726 h 5811253"/>
                <a:gd name="connsiteX20" fmla="*/ 6208295 w 9408695"/>
                <a:gd name="connsiteY20" fmla="*/ 3898232 h 5811253"/>
                <a:gd name="connsiteX21" fmla="*/ 6364705 w 9408695"/>
                <a:gd name="connsiteY21" fmla="*/ 3982453 h 5811253"/>
                <a:gd name="connsiteX22" fmla="*/ 6364705 w 9408695"/>
                <a:gd name="connsiteY22" fmla="*/ 3982453 h 5811253"/>
                <a:gd name="connsiteX23" fmla="*/ 6617369 w 9408695"/>
                <a:gd name="connsiteY23" fmla="*/ 3970421 h 5811253"/>
                <a:gd name="connsiteX24" fmla="*/ 6737684 w 9408695"/>
                <a:gd name="connsiteY24" fmla="*/ 4006516 h 5811253"/>
                <a:gd name="connsiteX25" fmla="*/ 6653463 w 9408695"/>
                <a:gd name="connsiteY25" fmla="*/ 4114800 h 5811253"/>
                <a:gd name="connsiteX26" fmla="*/ 6797842 w 9408695"/>
                <a:gd name="connsiteY26" fmla="*/ 4668253 h 5811253"/>
                <a:gd name="connsiteX27" fmla="*/ 6785811 w 9408695"/>
                <a:gd name="connsiteY27" fmla="*/ 4920916 h 5811253"/>
                <a:gd name="connsiteX28" fmla="*/ 6749716 w 9408695"/>
                <a:gd name="connsiteY28" fmla="*/ 5053263 h 5811253"/>
                <a:gd name="connsiteX29" fmla="*/ 6882063 w 9408695"/>
                <a:gd name="connsiteY29" fmla="*/ 5113421 h 5811253"/>
                <a:gd name="connsiteX30" fmla="*/ 7375358 w 9408695"/>
                <a:gd name="connsiteY30" fmla="*/ 4957011 h 5811253"/>
                <a:gd name="connsiteX31" fmla="*/ 7495674 w 9408695"/>
                <a:gd name="connsiteY31" fmla="*/ 4944979 h 5811253"/>
                <a:gd name="connsiteX32" fmla="*/ 7736305 w 9408695"/>
                <a:gd name="connsiteY32" fmla="*/ 4993105 h 5811253"/>
                <a:gd name="connsiteX33" fmla="*/ 7904747 w 9408695"/>
                <a:gd name="connsiteY33" fmla="*/ 4908884 h 5811253"/>
                <a:gd name="connsiteX34" fmla="*/ 8073190 w 9408695"/>
                <a:gd name="connsiteY34" fmla="*/ 4969042 h 5811253"/>
                <a:gd name="connsiteX35" fmla="*/ 8289758 w 9408695"/>
                <a:gd name="connsiteY35" fmla="*/ 4860758 h 5811253"/>
                <a:gd name="connsiteX36" fmla="*/ 8361947 w 9408695"/>
                <a:gd name="connsiteY36" fmla="*/ 5293895 h 5811253"/>
                <a:gd name="connsiteX37" fmla="*/ 8662737 w 9408695"/>
                <a:gd name="connsiteY37" fmla="*/ 5426242 h 5811253"/>
                <a:gd name="connsiteX38" fmla="*/ 9408695 w 9408695"/>
                <a:gd name="connsiteY38" fmla="*/ 5811253 h 5811253"/>
                <a:gd name="connsiteX0" fmla="*/ 0 w 9408695"/>
                <a:gd name="connsiteY0" fmla="*/ 0 h 5811253"/>
                <a:gd name="connsiteX1" fmla="*/ 204537 w 9408695"/>
                <a:gd name="connsiteY1" fmla="*/ 204537 h 5811253"/>
                <a:gd name="connsiteX2" fmla="*/ 445169 w 9408695"/>
                <a:gd name="connsiteY2" fmla="*/ 409074 h 5811253"/>
                <a:gd name="connsiteX3" fmla="*/ 842211 w 9408695"/>
                <a:gd name="connsiteY3" fmla="*/ 613611 h 5811253"/>
                <a:gd name="connsiteX4" fmla="*/ 1058779 w 9408695"/>
                <a:gd name="connsiteY4" fmla="*/ 794084 h 5811253"/>
                <a:gd name="connsiteX5" fmla="*/ 1359569 w 9408695"/>
                <a:gd name="connsiteY5" fmla="*/ 890337 h 5811253"/>
                <a:gd name="connsiteX6" fmla="*/ 1479884 w 9408695"/>
                <a:gd name="connsiteY6" fmla="*/ 1058779 h 5811253"/>
                <a:gd name="connsiteX7" fmla="*/ 1624263 w 9408695"/>
                <a:gd name="connsiteY7" fmla="*/ 1491916 h 5811253"/>
                <a:gd name="connsiteX8" fmla="*/ 1600200 w 9408695"/>
                <a:gd name="connsiteY8" fmla="*/ 1840832 h 5811253"/>
                <a:gd name="connsiteX9" fmla="*/ 1828800 w 9408695"/>
                <a:gd name="connsiteY9" fmla="*/ 2418348 h 5811253"/>
                <a:gd name="connsiteX10" fmla="*/ 2165684 w 9408695"/>
                <a:gd name="connsiteY10" fmla="*/ 2995863 h 5811253"/>
                <a:gd name="connsiteX11" fmla="*/ 2695074 w 9408695"/>
                <a:gd name="connsiteY11" fmla="*/ 2863516 h 5811253"/>
                <a:gd name="connsiteX12" fmla="*/ 3056021 w 9408695"/>
                <a:gd name="connsiteY12" fmla="*/ 2995863 h 5811253"/>
                <a:gd name="connsiteX13" fmla="*/ 3392905 w 9408695"/>
                <a:gd name="connsiteY13" fmla="*/ 2995863 h 5811253"/>
                <a:gd name="connsiteX14" fmla="*/ 3477126 w 9408695"/>
                <a:gd name="connsiteY14" fmla="*/ 3140242 h 5811253"/>
                <a:gd name="connsiteX15" fmla="*/ 3633537 w 9408695"/>
                <a:gd name="connsiteY15" fmla="*/ 3128211 h 5811253"/>
                <a:gd name="connsiteX16" fmla="*/ 3777916 w 9408695"/>
                <a:gd name="connsiteY16" fmla="*/ 3043990 h 5811253"/>
                <a:gd name="connsiteX17" fmla="*/ 3886200 w 9408695"/>
                <a:gd name="connsiteY17" fmla="*/ 3116179 h 5811253"/>
                <a:gd name="connsiteX18" fmla="*/ 5173579 w 9408695"/>
                <a:gd name="connsiteY18" fmla="*/ 3056021 h 5811253"/>
                <a:gd name="connsiteX19" fmla="*/ 6039853 w 9408695"/>
                <a:gd name="connsiteY19" fmla="*/ 3705726 h 5811253"/>
                <a:gd name="connsiteX20" fmla="*/ 6208295 w 9408695"/>
                <a:gd name="connsiteY20" fmla="*/ 3898232 h 5811253"/>
                <a:gd name="connsiteX21" fmla="*/ 6364705 w 9408695"/>
                <a:gd name="connsiteY21" fmla="*/ 3982453 h 5811253"/>
                <a:gd name="connsiteX22" fmla="*/ 6410007 w 9408695"/>
                <a:gd name="connsiteY22" fmla="*/ 4146489 h 5811253"/>
                <a:gd name="connsiteX23" fmla="*/ 6617369 w 9408695"/>
                <a:gd name="connsiteY23" fmla="*/ 3970421 h 5811253"/>
                <a:gd name="connsiteX24" fmla="*/ 6737684 w 9408695"/>
                <a:gd name="connsiteY24" fmla="*/ 4006516 h 5811253"/>
                <a:gd name="connsiteX25" fmla="*/ 6653463 w 9408695"/>
                <a:gd name="connsiteY25" fmla="*/ 4114800 h 5811253"/>
                <a:gd name="connsiteX26" fmla="*/ 6797842 w 9408695"/>
                <a:gd name="connsiteY26" fmla="*/ 4668253 h 5811253"/>
                <a:gd name="connsiteX27" fmla="*/ 6785811 w 9408695"/>
                <a:gd name="connsiteY27" fmla="*/ 4920916 h 5811253"/>
                <a:gd name="connsiteX28" fmla="*/ 6749716 w 9408695"/>
                <a:gd name="connsiteY28" fmla="*/ 5053263 h 5811253"/>
                <a:gd name="connsiteX29" fmla="*/ 6882063 w 9408695"/>
                <a:gd name="connsiteY29" fmla="*/ 5113421 h 5811253"/>
                <a:gd name="connsiteX30" fmla="*/ 7375358 w 9408695"/>
                <a:gd name="connsiteY30" fmla="*/ 4957011 h 5811253"/>
                <a:gd name="connsiteX31" fmla="*/ 7495674 w 9408695"/>
                <a:gd name="connsiteY31" fmla="*/ 4944979 h 5811253"/>
                <a:gd name="connsiteX32" fmla="*/ 7736305 w 9408695"/>
                <a:gd name="connsiteY32" fmla="*/ 4993105 h 5811253"/>
                <a:gd name="connsiteX33" fmla="*/ 7904747 w 9408695"/>
                <a:gd name="connsiteY33" fmla="*/ 4908884 h 5811253"/>
                <a:gd name="connsiteX34" fmla="*/ 8073190 w 9408695"/>
                <a:gd name="connsiteY34" fmla="*/ 4969042 h 5811253"/>
                <a:gd name="connsiteX35" fmla="*/ 8289758 w 9408695"/>
                <a:gd name="connsiteY35" fmla="*/ 4860758 h 5811253"/>
                <a:gd name="connsiteX36" fmla="*/ 8361947 w 9408695"/>
                <a:gd name="connsiteY36" fmla="*/ 5293895 h 5811253"/>
                <a:gd name="connsiteX37" fmla="*/ 8662737 w 9408695"/>
                <a:gd name="connsiteY37" fmla="*/ 5426242 h 5811253"/>
                <a:gd name="connsiteX38" fmla="*/ 9408695 w 9408695"/>
                <a:gd name="connsiteY38" fmla="*/ 5811253 h 5811253"/>
                <a:gd name="connsiteX0" fmla="*/ 0 w 9408695"/>
                <a:gd name="connsiteY0" fmla="*/ 0 h 5811253"/>
                <a:gd name="connsiteX1" fmla="*/ 204537 w 9408695"/>
                <a:gd name="connsiteY1" fmla="*/ 204537 h 5811253"/>
                <a:gd name="connsiteX2" fmla="*/ 445169 w 9408695"/>
                <a:gd name="connsiteY2" fmla="*/ 409074 h 5811253"/>
                <a:gd name="connsiteX3" fmla="*/ 842211 w 9408695"/>
                <a:gd name="connsiteY3" fmla="*/ 613611 h 5811253"/>
                <a:gd name="connsiteX4" fmla="*/ 1058779 w 9408695"/>
                <a:gd name="connsiteY4" fmla="*/ 794084 h 5811253"/>
                <a:gd name="connsiteX5" fmla="*/ 1359569 w 9408695"/>
                <a:gd name="connsiteY5" fmla="*/ 890337 h 5811253"/>
                <a:gd name="connsiteX6" fmla="*/ 1479884 w 9408695"/>
                <a:gd name="connsiteY6" fmla="*/ 1058779 h 5811253"/>
                <a:gd name="connsiteX7" fmla="*/ 1624263 w 9408695"/>
                <a:gd name="connsiteY7" fmla="*/ 1491916 h 5811253"/>
                <a:gd name="connsiteX8" fmla="*/ 1600200 w 9408695"/>
                <a:gd name="connsiteY8" fmla="*/ 1840832 h 5811253"/>
                <a:gd name="connsiteX9" fmla="*/ 1828800 w 9408695"/>
                <a:gd name="connsiteY9" fmla="*/ 2418348 h 5811253"/>
                <a:gd name="connsiteX10" fmla="*/ 2165684 w 9408695"/>
                <a:gd name="connsiteY10" fmla="*/ 2995863 h 5811253"/>
                <a:gd name="connsiteX11" fmla="*/ 2695074 w 9408695"/>
                <a:gd name="connsiteY11" fmla="*/ 2863516 h 5811253"/>
                <a:gd name="connsiteX12" fmla="*/ 3056021 w 9408695"/>
                <a:gd name="connsiteY12" fmla="*/ 2995863 h 5811253"/>
                <a:gd name="connsiteX13" fmla="*/ 3392905 w 9408695"/>
                <a:gd name="connsiteY13" fmla="*/ 2995863 h 5811253"/>
                <a:gd name="connsiteX14" fmla="*/ 3477126 w 9408695"/>
                <a:gd name="connsiteY14" fmla="*/ 3140242 h 5811253"/>
                <a:gd name="connsiteX15" fmla="*/ 3633537 w 9408695"/>
                <a:gd name="connsiteY15" fmla="*/ 3128211 h 5811253"/>
                <a:gd name="connsiteX16" fmla="*/ 3777916 w 9408695"/>
                <a:gd name="connsiteY16" fmla="*/ 3043990 h 5811253"/>
                <a:gd name="connsiteX17" fmla="*/ 3886200 w 9408695"/>
                <a:gd name="connsiteY17" fmla="*/ 3116179 h 5811253"/>
                <a:gd name="connsiteX18" fmla="*/ 5173579 w 9408695"/>
                <a:gd name="connsiteY18" fmla="*/ 3056021 h 5811253"/>
                <a:gd name="connsiteX19" fmla="*/ 6039853 w 9408695"/>
                <a:gd name="connsiteY19" fmla="*/ 3705726 h 5811253"/>
                <a:gd name="connsiteX20" fmla="*/ 6208295 w 9408695"/>
                <a:gd name="connsiteY20" fmla="*/ 3898232 h 5811253"/>
                <a:gd name="connsiteX21" fmla="*/ 6364705 w 9408695"/>
                <a:gd name="connsiteY21" fmla="*/ 3982453 h 5811253"/>
                <a:gd name="connsiteX22" fmla="*/ 6410007 w 9408695"/>
                <a:gd name="connsiteY22" fmla="*/ 4146489 h 5811253"/>
                <a:gd name="connsiteX23" fmla="*/ 6572075 w 9408695"/>
                <a:gd name="connsiteY23" fmla="*/ 4086211 h 5811253"/>
                <a:gd name="connsiteX24" fmla="*/ 6737684 w 9408695"/>
                <a:gd name="connsiteY24" fmla="*/ 4006516 h 5811253"/>
                <a:gd name="connsiteX25" fmla="*/ 6653463 w 9408695"/>
                <a:gd name="connsiteY25" fmla="*/ 4114800 h 5811253"/>
                <a:gd name="connsiteX26" fmla="*/ 6797842 w 9408695"/>
                <a:gd name="connsiteY26" fmla="*/ 4668253 h 5811253"/>
                <a:gd name="connsiteX27" fmla="*/ 6785811 w 9408695"/>
                <a:gd name="connsiteY27" fmla="*/ 4920916 h 5811253"/>
                <a:gd name="connsiteX28" fmla="*/ 6749716 w 9408695"/>
                <a:gd name="connsiteY28" fmla="*/ 5053263 h 5811253"/>
                <a:gd name="connsiteX29" fmla="*/ 6882063 w 9408695"/>
                <a:gd name="connsiteY29" fmla="*/ 5113421 h 5811253"/>
                <a:gd name="connsiteX30" fmla="*/ 7375358 w 9408695"/>
                <a:gd name="connsiteY30" fmla="*/ 4957011 h 5811253"/>
                <a:gd name="connsiteX31" fmla="*/ 7495674 w 9408695"/>
                <a:gd name="connsiteY31" fmla="*/ 4944979 h 5811253"/>
                <a:gd name="connsiteX32" fmla="*/ 7736305 w 9408695"/>
                <a:gd name="connsiteY32" fmla="*/ 4993105 h 5811253"/>
                <a:gd name="connsiteX33" fmla="*/ 7904747 w 9408695"/>
                <a:gd name="connsiteY33" fmla="*/ 4908884 h 5811253"/>
                <a:gd name="connsiteX34" fmla="*/ 8073190 w 9408695"/>
                <a:gd name="connsiteY34" fmla="*/ 4969042 h 5811253"/>
                <a:gd name="connsiteX35" fmla="*/ 8289758 w 9408695"/>
                <a:gd name="connsiteY35" fmla="*/ 4860758 h 5811253"/>
                <a:gd name="connsiteX36" fmla="*/ 8361947 w 9408695"/>
                <a:gd name="connsiteY36" fmla="*/ 5293895 h 5811253"/>
                <a:gd name="connsiteX37" fmla="*/ 8662737 w 9408695"/>
                <a:gd name="connsiteY37" fmla="*/ 5426242 h 5811253"/>
                <a:gd name="connsiteX38" fmla="*/ 9408695 w 9408695"/>
                <a:gd name="connsiteY38" fmla="*/ 5811253 h 5811253"/>
                <a:gd name="connsiteX0" fmla="*/ 0 w 9408695"/>
                <a:gd name="connsiteY0" fmla="*/ 0 h 5811253"/>
                <a:gd name="connsiteX1" fmla="*/ 204537 w 9408695"/>
                <a:gd name="connsiteY1" fmla="*/ 204537 h 5811253"/>
                <a:gd name="connsiteX2" fmla="*/ 445169 w 9408695"/>
                <a:gd name="connsiteY2" fmla="*/ 409074 h 5811253"/>
                <a:gd name="connsiteX3" fmla="*/ 842211 w 9408695"/>
                <a:gd name="connsiteY3" fmla="*/ 613611 h 5811253"/>
                <a:gd name="connsiteX4" fmla="*/ 1058779 w 9408695"/>
                <a:gd name="connsiteY4" fmla="*/ 794084 h 5811253"/>
                <a:gd name="connsiteX5" fmla="*/ 1359569 w 9408695"/>
                <a:gd name="connsiteY5" fmla="*/ 890337 h 5811253"/>
                <a:gd name="connsiteX6" fmla="*/ 1479884 w 9408695"/>
                <a:gd name="connsiteY6" fmla="*/ 1058779 h 5811253"/>
                <a:gd name="connsiteX7" fmla="*/ 1624263 w 9408695"/>
                <a:gd name="connsiteY7" fmla="*/ 1491916 h 5811253"/>
                <a:gd name="connsiteX8" fmla="*/ 1600200 w 9408695"/>
                <a:gd name="connsiteY8" fmla="*/ 1840832 h 5811253"/>
                <a:gd name="connsiteX9" fmla="*/ 1828800 w 9408695"/>
                <a:gd name="connsiteY9" fmla="*/ 2418348 h 5811253"/>
                <a:gd name="connsiteX10" fmla="*/ 2165684 w 9408695"/>
                <a:gd name="connsiteY10" fmla="*/ 2995863 h 5811253"/>
                <a:gd name="connsiteX11" fmla="*/ 2695074 w 9408695"/>
                <a:gd name="connsiteY11" fmla="*/ 2863516 h 5811253"/>
                <a:gd name="connsiteX12" fmla="*/ 3056021 w 9408695"/>
                <a:gd name="connsiteY12" fmla="*/ 2995863 h 5811253"/>
                <a:gd name="connsiteX13" fmla="*/ 3392905 w 9408695"/>
                <a:gd name="connsiteY13" fmla="*/ 2995863 h 5811253"/>
                <a:gd name="connsiteX14" fmla="*/ 3477126 w 9408695"/>
                <a:gd name="connsiteY14" fmla="*/ 3140242 h 5811253"/>
                <a:gd name="connsiteX15" fmla="*/ 3642597 w 9408695"/>
                <a:gd name="connsiteY15" fmla="*/ 3176457 h 5811253"/>
                <a:gd name="connsiteX16" fmla="*/ 3777916 w 9408695"/>
                <a:gd name="connsiteY16" fmla="*/ 3043990 h 5811253"/>
                <a:gd name="connsiteX17" fmla="*/ 3886200 w 9408695"/>
                <a:gd name="connsiteY17" fmla="*/ 3116179 h 5811253"/>
                <a:gd name="connsiteX18" fmla="*/ 5173579 w 9408695"/>
                <a:gd name="connsiteY18" fmla="*/ 3056021 h 5811253"/>
                <a:gd name="connsiteX19" fmla="*/ 6039853 w 9408695"/>
                <a:gd name="connsiteY19" fmla="*/ 3705726 h 5811253"/>
                <a:gd name="connsiteX20" fmla="*/ 6208295 w 9408695"/>
                <a:gd name="connsiteY20" fmla="*/ 3898232 h 5811253"/>
                <a:gd name="connsiteX21" fmla="*/ 6364705 w 9408695"/>
                <a:gd name="connsiteY21" fmla="*/ 3982453 h 5811253"/>
                <a:gd name="connsiteX22" fmla="*/ 6410007 w 9408695"/>
                <a:gd name="connsiteY22" fmla="*/ 4146489 h 5811253"/>
                <a:gd name="connsiteX23" fmla="*/ 6572075 w 9408695"/>
                <a:gd name="connsiteY23" fmla="*/ 4086211 h 5811253"/>
                <a:gd name="connsiteX24" fmla="*/ 6737684 w 9408695"/>
                <a:gd name="connsiteY24" fmla="*/ 4006516 h 5811253"/>
                <a:gd name="connsiteX25" fmla="*/ 6653463 w 9408695"/>
                <a:gd name="connsiteY25" fmla="*/ 4114800 h 5811253"/>
                <a:gd name="connsiteX26" fmla="*/ 6797842 w 9408695"/>
                <a:gd name="connsiteY26" fmla="*/ 4668253 h 5811253"/>
                <a:gd name="connsiteX27" fmla="*/ 6785811 w 9408695"/>
                <a:gd name="connsiteY27" fmla="*/ 4920916 h 5811253"/>
                <a:gd name="connsiteX28" fmla="*/ 6749716 w 9408695"/>
                <a:gd name="connsiteY28" fmla="*/ 5053263 h 5811253"/>
                <a:gd name="connsiteX29" fmla="*/ 6882063 w 9408695"/>
                <a:gd name="connsiteY29" fmla="*/ 5113421 h 5811253"/>
                <a:gd name="connsiteX30" fmla="*/ 7375358 w 9408695"/>
                <a:gd name="connsiteY30" fmla="*/ 4957011 h 5811253"/>
                <a:gd name="connsiteX31" fmla="*/ 7495674 w 9408695"/>
                <a:gd name="connsiteY31" fmla="*/ 4944979 h 5811253"/>
                <a:gd name="connsiteX32" fmla="*/ 7736305 w 9408695"/>
                <a:gd name="connsiteY32" fmla="*/ 4993105 h 5811253"/>
                <a:gd name="connsiteX33" fmla="*/ 7904747 w 9408695"/>
                <a:gd name="connsiteY33" fmla="*/ 4908884 h 5811253"/>
                <a:gd name="connsiteX34" fmla="*/ 8073190 w 9408695"/>
                <a:gd name="connsiteY34" fmla="*/ 4969042 h 5811253"/>
                <a:gd name="connsiteX35" fmla="*/ 8289758 w 9408695"/>
                <a:gd name="connsiteY35" fmla="*/ 4860758 h 5811253"/>
                <a:gd name="connsiteX36" fmla="*/ 8361947 w 9408695"/>
                <a:gd name="connsiteY36" fmla="*/ 5293895 h 5811253"/>
                <a:gd name="connsiteX37" fmla="*/ 8662737 w 9408695"/>
                <a:gd name="connsiteY37" fmla="*/ 5426242 h 5811253"/>
                <a:gd name="connsiteX38" fmla="*/ 9408695 w 9408695"/>
                <a:gd name="connsiteY38" fmla="*/ 5811253 h 5811253"/>
                <a:gd name="connsiteX0" fmla="*/ 0 w 9408695"/>
                <a:gd name="connsiteY0" fmla="*/ 0 h 5811253"/>
                <a:gd name="connsiteX1" fmla="*/ 204537 w 9408695"/>
                <a:gd name="connsiteY1" fmla="*/ 204537 h 5811253"/>
                <a:gd name="connsiteX2" fmla="*/ 445169 w 9408695"/>
                <a:gd name="connsiteY2" fmla="*/ 409074 h 5811253"/>
                <a:gd name="connsiteX3" fmla="*/ 842211 w 9408695"/>
                <a:gd name="connsiteY3" fmla="*/ 613611 h 5811253"/>
                <a:gd name="connsiteX4" fmla="*/ 1058779 w 9408695"/>
                <a:gd name="connsiteY4" fmla="*/ 794084 h 5811253"/>
                <a:gd name="connsiteX5" fmla="*/ 1359569 w 9408695"/>
                <a:gd name="connsiteY5" fmla="*/ 890337 h 5811253"/>
                <a:gd name="connsiteX6" fmla="*/ 1479884 w 9408695"/>
                <a:gd name="connsiteY6" fmla="*/ 1058779 h 5811253"/>
                <a:gd name="connsiteX7" fmla="*/ 1624263 w 9408695"/>
                <a:gd name="connsiteY7" fmla="*/ 1491916 h 5811253"/>
                <a:gd name="connsiteX8" fmla="*/ 1600200 w 9408695"/>
                <a:gd name="connsiteY8" fmla="*/ 1840832 h 5811253"/>
                <a:gd name="connsiteX9" fmla="*/ 1828800 w 9408695"/>
                <a:gd name="connsiteY9" fmla="*/ 2418348 h 5811253"/>
                <a:gd name="connsiteX10" fmla="*/ 2165684 w 9408695"/>
                <a:gd name="connsiteY10" fmla="*/ 2995863 h 5811253"/>
                <a:gd name="connsiteX11" fmla="*/ 2695074 w 9408695"/>
                <a:gd name="connsiteY11" fmla="*/ 2863516 h 5811253"/>
                <a:gd name="connsiteX12" fmla="*/ 3056021 w 9408695"/>
                <a:gd name="connsiteY12" fmla="*/ 2995863 h 5811253"/>
                <a:gd name="connsiteX13" fmla="*/ 3392905 w 9408695"/>
                <a:gd name="connsiteY13" fmla="*/ 2995863 h 5811253"/>
                <a:gd name="connsiteX14" fmla="*/ 3477126 w 9408695"/>
                <a:gd name="connsiteY14" fmla="*/ 3140242 h 5811253"/>
                <a:gd name="connsiteX15" fmla="*/ 3642597 w 9408695"/>
                <a:gd name="connsiteY15" fmla="*/ 3176457 h 5811253"/>
                <a:gd name="connsiteX16" fmla="*/ 3777916 w 9408695"/>
                <a:gd name="connsiteY16" fmla="*/ 3043990 h 5811253"/>
                <a:gd name="connsiteX17" fmla="*/ 3886200 w 9408695"/>
                <a:gd name="connsiteY17" fmla="*/ 3116179 h 5811253"/>
                <a:gd name="connsiteX18" fmla="*/ 5173579 w 9408695"/>
                <a:gd name="connsiteY18" fmla="*/ 3056021 h 5811253"/>
                <a:gd name="connsiteX19" fmla="*/ 6039853 w 9408695"/>
                <a:gd name="connsiteY19" fmla="*/ 3705726 h 5811253"/>
                <a:gd name="connsiteX20" fmla="*/ 6208295 w 9408695"/>
                <a:gd name="connsiteY20" fmla="*/ 3898232 h 5811253"/>
                <a:gd name="connsiteX21" fmla="*/ 6364705 w 9408695"/>
                <a:gd name="connsiteY21" fmla="*/ 3982453 h 5811253"/>
                <a:gd name="connsiteX22" fmla="*/ 6410007 w 9408695"/>
                <a:gd name="connsiteY22" fmla="*/ 4146489 h 5811253"/>
                <a:gd name="connsiteX23" fmla="*/ 6572075 w 9408695"/>
                <a:gd name="connsiteY23" fmla="*/ 4086211 h 5811253"/>
                <a:gd name="connsiteX24" fmla="*/ 6665209 w 9408695"/>
                <a:gd name="connsiteY24" fmla="*/ 4112655 h 5811253"/>
                <a:gd name="connsiteX25" fmla="*/ 6653463 w 9408695"/>
                <a:gd name="connsiteY25" fmla="*/ 4114800 h 5811253"/>
                <a:gd name="connsiteX26" fmla="*/ 6797842 w 9408695"/>
                <a:gd name="connsiteY26" fmla="*/ 4668253 h 5811253"/>
                <a:gd name="connsiteX27" fmla="*/ 6785811 w 9408695"/>
                <a:gd name="connsiteY27" fmla="*/ 4920916 h 5811253"/>
                <a:gd name="connsiteX28" fmla="*/ 6749716 w 9408695"/>
                <a:gd name="connsiteY28" fmla="*/ 5053263 h 5811253"/>
                <a:gd name="connsiteX29" fmla="*/ 6882063 w 9408695"/>
                <a:gd name="connsiteY29" fmla="*/ 5113421 h 5811253"/>
                <a:gd name="connsiteX30" fmla="*/ 7375358 w 9408695"/>
                <a:gd name="connsiteY30" fmla="*/ 4957011 h 5811253"/>
                <a:gd name="connsiteX31" fmla="*/ 7495674 w 9408695"/>
                <a:gd name="connsiteY31" fmla="*/ 4944979 h 5811253"/>
                <a:gd name="connsiteX32" fmla="*/ 7736305 w 9408695"/>
                <a:gd name="connsiteY32" fmla="*/ 4993105 h 5811253"/>
                <a:gd name="connsiteX33" fmla="*/ 7904747 w 9408695"/>
                <a:gd name="connsiteY33" fmla="*/ 4908884 h 5811253"/>
                <a:gd name="connsiteX34" fmla="*/ 8073190 w 9408695"/>
                <a:gd name="connsiteY34" fmla="*/ 4969042 h 5811253"/>
                <a:gd name="connsiteX35" fmla="*/ 8289758 w 9408695"/>
                <a:gd name="connsiteY35" fmla="*/ 4860758 h 5811253"/>
                <a:gd name="connsiteX36" fmla="*/ 8361947 w 9408695"/>
                <a:gd name="connsiteY36" fmla="*/ 5293895 h 5811253"/>
                <a:gd name="connsiteX37" fmla="*/ 8662737 w 9408695"/>
                <a:gd name="connsiteY37" fmla="*/ 5426242 h 5811253"/>
                <a:gd name="connsiteX38" fmla="*/ 9408695 w 9408695"/>
                <a:gd name="connsiteY38" fmla="*/ 5811253 h 5811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408695" h="5811253">
                  <a:moveTo>
                    <a:pt x="0" y="0"/>
                  </a:moveTo>
                  <a:lnTo>
                    <a:pt x="204537" y="204537"/>
                  </a:lnTo>
                  <a:lnTo>
                    <a:pt x="445169" y="409074"/>
                  </a:lnTo>
                  <a:lnTo>
                    <a:pt x="842211" y="613611"/>
                  </a:lnTo>
                  <a:lnTo>
                    <a:pt x="1058779" y="794084"/>
                  </a:lnTo>
                  <a:lnTo>
                    <a:pt x="1359569" y="890337"/>
                  </a:lnTo>
                  <a:lnTo>
                    <a:pt x="1479884" y="1058779"/>
                  </a:lnTo>
                  <a:lnTo>
                    <a:pt x="1624263" y="1491916"/>
                  </a:lnTo>
                  <a:lnTo>
                    <a:pt x="1600200" y="1840832"/>
                  </a:lnTo>
                  <a:lnTo>
                    <a:pt x="1828800" y="2418348"/>
                  </a:lnTo>
                  <a:lnTo>
                    <a:pt x="2165684" y="2995863"/>
                  </a:lnTo>
                  <a:lnTo>
                    <a:pt x="2695074" y="2863516"/>
                  </a:lnTo>
                  <a:lnTo>
                    <a:pt x="3056021" y="2995863"/>
                  </a:lnTo>
                  <a:lnTo>
                    <a:pt x="3392905" y="2995863"/>
                  </a:lnTo>
                  <a:lnTo>
                    <a:pt x="3477126" y="3140242"/>
                  </a:lnTo>
                  <a:lnTo>
                    <a:pt x="3642597" y="3176457"/>
                  </a:lnTo>
                  <a:lnTo>
                    <a:pt x="3777916" y="3043990"/>
                  </a:lnTo>
                  <a:lnTo>
                    <a:pt x="3886200" y="3116179"/>
                  </a:lnTo>
                  <a:lnTo>
                    <a:pt x="5173579" y="3056021"/>
                  </a:lnTo>
                  <a:lnTo>
                    <a:pt x="6039853" y="3705726"/>
                  </a:lnTo>
                  <a:lnTo>
                    <a:pt x="6208295" y="3898232"/>
                  </a:lnTo>
                  <a:cubicBezTo>
                    <a:pt x="6260432" y="3926306"/>
                    <a:pt x="6331086" y="3941077"/>
                    <a:pt x="6364705" y="3982453"/>
                  </a:cubicBezTo>
                  <a:cubicBezTo>
                    <a:pt x="6398324" y="4023829"/>
                    <a:pt x="6375445" y="4129196"/>
                    <a:pt x="6410007" y="4146489"/>
                  </a:cubicBezTo>
                  <a:cubicBezTo>
                    <a:pt x="6444569" y="4163782"/>
                    <a:pt x="6518052" y="4106304"/>
                    <a:pt x="6572075" y="4086211"/>
                  </a:cubicBezTo>
                  <a:lnTo>
                    <a:pt x="6665209" y="4112655"/>
                  </a:lnTo>
                  <a:lnTo>
                    <a:pt x="6653463" y="4114800"/>
                  </a:lnTo>
                  <a:lnTo>
                    <a:pt x="6797842" y="4668253"/>
                  </a:lnTo>
                  <a:lnTo>
                    <a:pt x="6785811" y="4920916"/>
                  </a:lnTo>
                  <a:lnTo>
                    <a:pt x="6749716" y="5053263"/>
                  </a:lnTo>
                  <a:lnTo>
                    <a:pt x="6882063" y="5113421"/>
                  </a:lnTo>
                  <a:lnTo>
                    <a:pt x="7375358" y="4957011"/>
                  </a:lnTo>
                  <a:lnTo>
                    <a:pt x="7495674" y="4944979"/>
                  </a:lnTo>
                  <a:lnTo>
                    <a:pt x="7736305" y="4993105"/>
                  </a:lnTo>
                  <a:lnTo>
                    <a:pt x="7904747" y="4908884"/>
                  </a:lnTo>
                  <a:lnTo>
                    <a:pt x="8073190" y="4969042"/>
                  </a:lnTo>
                  <a:lnTo>
                    <a:pt x="8289758" y="4860758"/>
                  </a:lnTo>
                  <a:lnTo>
                    <a:pt x="8361947" y="5293895"/>
                  </a:lnTo>
                  <a:lnTo>
                    <a:pt x="8662737" y="5426242"/>
                  </a:lnTo>
                  <a:lnTo>
                    <a:pt x="9408695" y="5811253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5A2EF01-EF8C-C549-B5DC-CEDE09C6A3C9}"/>
                </a:ext>
              </a:extLst>
            </p:cNvPr>
            <p:cNvSpPr/>
            <p:nvPr/>
          </p:nvSpPr>
          <p:spPr>
            <a:xfrm>
              <a:off x="873309" y="5424999"/>
              <a:ext cx="165782" cy="170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D07AD8-DA5D-7B4B-8FF8-5006514EB8AD}"/>
                </a:ext>
              </a:extLst>
            </p:cNvPr>
            <p:cNvSpPr/>
            <p:nvPr/>
          </p:nvSpPr>
          <p:spPr>
            <a:xfrm>
              <a:off x="1346095" y="4551997"/>
              <a:ext cx="165782" cy="170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858E7F8-29BE-6A4E-A04D-478F3CA03159}"/>
                </a:ext>
              </a:extLst>
            </p:cNvPr>
            <p:cNvSpPr/>
            <p:nvPr/>
          </p:nvSpPr>
          <p:spPr>
            <a:xfrm>
              <a:off x="1066682" y="4722821"/>
              <a:ext cx="165782" cy="170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DA553E1-E744-9545-A764-22700867BB0D}"/>
                </a:ext>
              </a:extLst>
            </p:cNvPr>
            <p:cNvSpPr/>
            <p:nvPr/>
          </p:nvSpPr>
          <p:spPr>
            <a:xfrm>
              <a:off x="1991199" y="2496352"/>
              <a:ext cx="165782" cy="170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0A10A6C-60DE-4A4B-9A7A-196BF6AF512B}"/>
                </a:ext>
              </a:extLst>
            </p:cNvPr>
            <p:cNvSpPr/>
            <p:nvPr/>
          </p:nvSpPr>
          <p:spPr>
            <a:xfrm>
              <a:off x="1825417" y="2871462"/>
              <a:ext cx="165782" cy="170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8BECD43-3DC2-8E48-A4EA-DDDC91BBF427}"/>
                </a:ext>
              </a:extLst>
            </p:cNvPr>
            <p:cNvSpPr/>
            <p:nvPr/>
          </p:nvSpPr>
          <p:spPr>
            <a:xfrm>
              <a:off x="790418" y="4831124"/>
              <a:ext cx="165782" cy="170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313DD58-2C93-314B-9157-45EB9BFDE743}"/>
                </a:ext>
              </a:extLst>
            </p:cNvPr>
            <p:cNvSpPr/>
            <p:nvPr/>
          </p:nvSpPr>
          <p:spPr>
            <a:xfrm>
              <a:off x="1908308" y="3366903"/>
              <a:ext cx="165782" cy="170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EEE33B9-E7B1-9B4D-9501-7CCC10EF76FF}"/>
                </a:ext>
              </a:extLst>
            </p:cNvPr>
            <p:cNvSpPr/>
            <p:nvPr/>
          </p:nvSpPr>
          <p:spPr>
            <a:xfrm>
              <a:off x="1963017" y="3738691"/>
              <a:ext cx="165782" cy="170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78DC8B2-EA90-504E-BFF6-1BE0094BB131}"/>
                </a:ext>
              </a:extLst>
            </p:cNvPr>
            <p:cNvSpPr/>
            <p:nvPr/>
          </p:nvSpPr>
          <p:spPr>
            <a:xfrm>
              <a:off x="1755435" y="3992997"/>
              <a:ext cx="165782" cy="170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FAF9F07-E595-DD4A-BECC-542F6A863C71}"/>
                </a:ext>
              </a:extLst>
            </p:cNvPr>
            <p:cNvSpPr/>
            <p:nvPr/>
          </p:nvSpPr>
          <p:spPr>
            <a:xfrm>
              <a:off x="1602562" y="4281303"/>
              <a:ext cx="165782" cy="170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DD8B732-053E-2C4E-AFF8-9970516E3BB1}"/>
                </a:ext>
              </a:extLst>
            </p:cNvPr>
            <p:cNvSpPr/>
            <p:nvPr/>
          </p:nvSpPr>
          <p:spPr>
            <a:xfrm>
              <a:off x="3478929" y="861721"/>
              <a:ext cx="165782" cy="170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4BB45FD-7CEC-7E4C-BA40-345856B509DA}"/>
                </a:ext>
              </a:extLst>
            </p:cNvPr>
            <p:cNvSpPr/>
            <p:nvPr/>
          </p:nvSpPr>
          <p:spPr>
            <a:xfrm>
              <a:off x="3396038" y="1059330"/>
              <a:ext cx="165782" cy="170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6FDA965-BF97-884F-81F1-643087CA8882}"/>
                </a:ext>
              </a:extLst>
            </p:cNvPr>
            <p:cNvSpPr/>
            <p:nvPr/>
          </p:nvSpPr>
          <p:spPr>
            <a:xfrm>
              <a:off x="3254522" y="1230154"/>
              <a:ext cx="165782" cy="170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7E51D44-0965-4B44-85E2-BDAA08D6CE80}"/>
                </a:ext>
              </a:extLst>
            </p:cNvPr>
            <p:cNvSpPr/>
            <p:nvPr/>
          </p:nvSpPr>
          <p:spPr>
            <a:xfrm>
              <a:off x="3175723" y="1457261"/>
              <a:ext cx="165782" cy="170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dirty="0">
                <a:solidFill>
                  <a:schemeClr val="tx1"/>
                </a:solidFill>
              </a:endParaRPr>
            </a:p>
          </p:txBody>
        </p:sp>
      </p:grpSp>
      <p:sp>
        <p:nvSpPr>
          <p:cNvPr id="44" name="Rechteck 43">
            <a:extLst>
              <a:ext uri="{FF2B5EF4-FFF2-40B4-BE49-F238E27FC236}">
                <a16:creationId xmlns:a16="http://schemas.microsoft.com/office/drawing/2014/main" id="{ED1A5AF4-C73F-E341-9FF1-9644D62400D9}"/>
              </a:ext>
            </a:extLst>
          </p:cNvPr>
          <p:cNvSpPr/>
          <p:nvPr/>
        </p:nvSpPr>
        <p:spPr>
          <a:xfrm>
            <a:off x="4294909" y="831268"/>
            <a:ext cx="3546764" cy="583276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728E2EFE-05DC-3D4E-8FF1-772E81BD301B}"/>
              </a:ext>
            </a:extLst>
          </p:cNvPr>
          <p:cNvSpPr txBox="1"/>
          <p:nvPr/>
        </p:nvSpPr>
        <p:spPr>
          <a:xfrm>
            <a:off x="5996191" y="858994"/>
            <a:ext cx="116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Münster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FCB9CDED-991B-9449-BB29-0620837ED352}"/>
              </a:ext>
            </a:extLst>
          </p:cNvPr>
          <p:cNvSpPr txBox="1"/>
          <p:nvPr/>
        </p:nvSpPr>
        <p:spPr>
          <a:xfrm>
            <a:off x="4253196" y="846626"/>
            <a:ext cx="116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Kreis Coe</a:t>
            </a:r>
          </a:p>
        </p:txBody>
      </p:sp>
    </p:spTree>
    <p:extLst>
      <p:ext uri="{BB962C8B-B14F-4D97-AF65-F5344CB8AC3E}">
        <p14:creationId xmlns:p14="http://schemas.microsoft.com/office/powerpoint/2010/main" val="380249106"/>
      </p:ext>
    </p:extLst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1_Office Theme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1162</Words>
  <Application>Microsoft Macintosh PowerPoint</Application>
  <PresentationFormat>Breitbild</PresentationFormat>
  <Paragraphs>501</Paragraphs>
  <Slides>41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7" baseType="lpstr">
      <vt:lpstr>Arial</vt:lpstr>
      <vt:lpstr>Bradley Hand ITC</vt:lpstr>
      <vt:lpstr>Calibri</vt:lpstr>
      <vt:lpstr>Calibri Light</vt:lpstr>
      <vt:lpstr>Rockwell Std</vt:lpstr>
      <vt:lpstr>1_Office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josef himmelmann</dc:creator>
  <cp:keywords/>
  <dc:description/>
  <cp:lastModifiedBy>Josef Himmelmann</cp:lastModifiedBy>
  <cp:revision>1304</cp:revision>
  <cp:lastPrinted>2019-09-23T09:34:37Z</cp:lastPrinted>
  <dcterms:created xsi:type="dcterms:W3CDTF">2017-12-10T17:21:44Z</dcterms:created>
  <dcterms:modified xsi:type="dcterms:W3CDTF">2019-09-23T20:14:00Z</dcterms:modified>
  <cp:category/>
</cp:coreProperties>
</file>